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4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9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2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6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57B2-F0A2-482C-B6BE-F847B1FD9D3B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AF57-1B98-4991-AEEB-AE0BC222D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completing a reaction</a:t>
            </a:r>
          </a:p>
          <a:p>
            <a:pPr lvl="1"/>
            <a:r>
              <a:rPr lang="en-US" dirty="0" smtClean="0"/>
              <a:t>Converting reactants to products</a:t>
            </a:r>
          </a:p>
          <a:p>
            <a:pPr lvl="2"/>
            <a:r>
              <a:rPr lang="en-US" dirty="0" smtClean="0"/>
              <a:t>Requires favorable collisions between molecules</a:t>
            </a:r>
          </a:p>
        </p:txBody>
      </p:sp>
    </p:spTree>
    <p:extLst>
      <p:ext uri="{BB962C8B-B14F-4D97-AF65-F5344CB8AC3E}">
        <p14:creationId xmlns:p14="http://schemas.microsoft.com/office/powerpoint/2010/main" val="296751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Graphing Reaction Mechanisms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molecules react</a:t>
            </a:r>
          </a:p>
          <a:p>
            <a:pPr lvl="1" eaLnBrk="1" hangingPunct="1"/>
            <a:r>
              <a:rPr lang="en-US" altLang="en-US" dirty="0" smtClean="0"/>
              <a:t>Intermediate products are called the activated complex</a:t>
            </a:r>
          </a:p>
          <a:p>
            <a:pPr lvl="1" eaLnBrk="1" hangingPunct="1"/>
            <a:r>
              <a:rPr lang="en-US" altLang="en-US" dirty="0" smtClean="0"/>
              <a:t>Activation energy- minimum amount of energy needed to form intermediates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14340" name="Picture 2" descr="e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10025"/>
            <a:ext cx="46577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4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Potential Energy Diagrams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7663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 axis- time (progress of reaction)</a:t>
            </a:r>
          </a:p>
          <a:p>
            <a:pPr eaLnBrk="1" hangingPunct="1"/>
            <a:r>
              <a:rPr lang="en-US" altLang="en-US" dirty="0" smtClean="0"/>
              <a:t>Y axis- potential energy</a:t>
            </a:r>
          </a:p>
          <a:p>
            <a:pPr eaLnBrk="1" hangingPunct="1"/>
            <a:r>
              <a:rPr lang="en-US" altLang="en-US" dirty="0" smtClean="0"/>
              <a:t>ΔH – enthalpy (heat of the reaction= energy absorbed or released)</a:t>
            </a:r>
          </a:p>
          <a:p>
            <a:pPr eaLnBrk="1" hangingPunct="1"/>
            <a:r>
              <a:rPr lang="en-US" altLang="en-US" dirty="0" smtClean="0"/>
              <a:t>ΔH = </a:t>
            </a:r>
            <a:r>
              <a:rPr lang="en-US" altLang="en-US" dirty="0" err="1" smtClean="0"/>
              <a:t>Energy</a:t>
            </a:r>
            <a:r>
              <a:rPr lang="en-US" altLang="en-US" sz="1600" dirty="0" err="1" smtClean="0"/>
              <a:t>products</a:t>
            </a:r>
            <a:r>
              <a:rPr lang="en-US" altLang="en-US" sz="1600" dirty="0" smtClean="0"/>
              <a:t> – </a:t>
            </a:r>
            <a:r>
              <a:rPr lang="en-US" altLang="en-US" dirty="0" smtClean="0"/>
              <a:t>Energy</a:t>
            </a:r>
            <a:r>
              <a:rPr lang="en-US" altLang="en-US" sz="1600" dirty="0" smtClean="0"/>
              <a:t> reactants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15364" name="Picture 2" descr="e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10025"/>
            <a:ext cx="46577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5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Endothermic reaction</a:t>
            </a:r>
          </a:p>
          <a:p>
            <a:pPr lvl="1" eaLnBrk="1" hangingPunct="1">
              <a:defRPr/>
            </a:pPr>
            <a:r>
              <a:rPr lang="en-US" dirty="0" smtClean="0"/>
              <a:t>Products have more energy than reactants</a:t>
            </a:r>
          </a:p>
          <a:p>
            <a:pPr lvl="1" eaLnBrk="1" hangingPunct="1">
              <a:defRPr/>
            </a:pPr>
            <a:r>
              <a:rPr lang="en-US" dirty="0" smtClean="0"/>
              <a:t>Energy is absorbed to make the product</a:t>
            </a:r>
          </a:p>
          <a:p>
            <a:pPr lvl="1" eaLnBrk="1" hangingPunct="1">
              <a:defRPr/>
            </a:pPr>
            <a:r>
              <a:rPr lang="en-US" dirty="0" smtClean="0"/>
              <a:t>ΔH (enthalpy) is positive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pic>
        <p:nvPicPr>
          <p:cNvPr id="16387" name="Picture 2" descr="e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46577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Exothermic reaction</a:t>
            </a:r>
          </a:p>
          <a:p>
            <a:pPr lvl="1" eaLnBrk="1" hangingPunct="1"/>
            <a:r>
              <a:rPr lang="en-US" altLang="en-US" smtClean="0"/>
              <a:t>Reactants have more energy than products</a:t>
            </a:r>
          </a:p>
          <a:p>
            <a:pPr lvl="1" eaLnBrk="1" hangingPunct="1"/>
            <a:r>
              <a:rPr lang="en-US" altLang="en-US" smtClean="0"/>
              <a:t>Energy is released to make the product</a:t>
            </a:r>
          </a:p>
          <a:p>
            <a:pPr lvl="1" eaLnBrk="1" hangingPunct="1"/>
            <a:r>
              <a:rPr lang="en-US" altLang="en-US" smtClean="0"/>
              <a:t>ΔH (enthalpy) is negative</a:t>
            </a:r>
          </a:p>
          <a:p>
            <a:endParaRPr lang="en-US" altLang="en-US" smtClean="0"/>
          </a:p>
        </p:txBody>
      </p:sp>
      <p:pic>
        <p:nvPicPr>
          <p:cNvPr id="17412" name="Picture 3" descr="ex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33663"/>
            <a:ext cx="38385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29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Reaction Mechanism with a Catalyst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Catalysts (enzymes) </a:t>
            </a:r>
            <a:r>
              <a:rPr lang="en-US" altLang="en-US" dirty="0" smtClean="0"/>
              <a:t>decrease activation energy</a:t>
            </a:r>
          </a:p>
          <a:p>
            <a:r>
              <a:rPr lang="en-US" altLang="en-US" dirty="0" smtClean="0"/>
              <a:t>Increase rate of reaction</a:t>
            </a:r>
          </a:p>
        </p:txBody>
      </p:sp>
      <p:pic>
        <p:nvPicPr>
          <p:cNvPr id="1843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2100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36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Graphing Reactions</vt:lpstr>
      <vt:lpstr>Reaction Mechanism</vt:lpstr>
      <vt:lpstr>Graphing Reaction Mechanisms</vt:lpstr>
      <vt:lpstr>Potential Energy Diagrams</vt:lpstr>
      <vt:lpstr>PowerPoint Presentation</vt:lpstr>
      <vt:lpstr>PowerPoint Presentation</vt:lpstr>
      <vt:lpstr>Reaction Mechanism with a Catalyst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Reactions</dc:title>
  <dc:creator>Melinda Freeland</dc:creator>
  <cp:lastModifiedBy>Melinda Freeland</cp:lastModifiedBy>
  <cp:revision>1</cp:revision>
  <dcterms:created xsi:type="dcterms:W3CDTF">2017-06-05T13:17:02Z</dcterms:created>
  <dcterms:modified xsi:type="dcterms:W3CDTF">2017-06-05T13:20:23Z</dcterms:modified>
</cp:coreProperties>
</file>