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4B7F-9FE2-465C-B5CE-11600D99E903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36DF-1548-424C-B8E1-DB86259EC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4B7F-9FE2-465C-B5CE-11600D99E903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36DF-1548-424C-B8E1-DB86259EC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0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4B7F-9FE2-465C-B5CE-11600D99E903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36DF-1548-424C-B8E1-DB86259EC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08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4B7F-9FE2-465C-B5CE-11600D99E903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36DF-1548-424C-B8E1-DB86259EC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2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4B7F-9FE2-465C-B5CE-11600D99E903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36DF-1548-424C-B8E1-DB86259EC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48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4B7F-9FE2-465C-B5CE-11600D99E903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36DF-1548-424C-B8E1-DB86259EC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14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4B7F-9FE2-465C-B5CE-11600D99E903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36DF-1548-424C-B8E1-DB86259EC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6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4B7F-9FE2-465C-B5CE-11600D99E903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36DF-1548-424C-B8E1-DB86259EC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60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4B7F-9FE2-465C-B5CE-11600D99E903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36DF-1548-424C-B8E1-DB86259EC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3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4B7F-9FE2-465C-B5CE-11600D99E903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36DF-1548-424C-B8E1-DB86259EC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2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4B7F-9FE2-465C-B5CE-11600D99E903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C36DF-1548-424C-B8E1-DB86259EC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5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44B7F-9FE2-465C-B5CE-11600D99E903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C36DF-1548-424C-B8E1-DB86259EC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63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DNA Technology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18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dna fingerprin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87286"/>
            <a:ext cx="52387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200" y="25015"/>
            <a:ext cx="54102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A)  What is this an image of?</a:t>
            </a:r>
          </a:p>
          <a:p>
            <a:endParaRPr lang="en-US" sz="3200" dirty="0"/>
          </a:p>
          <a:p>
            <a:r>
              <a:rPr lang="en-US" sz="2800" dirty="0"/>
              <a:t>B)  Which of the suspects committed the crime?</a:t>
            </a:r>
          </a:p>
          <a:p>
            <a:endParaRPr lang="en-US" sz="2800" dirty="0"/>
          </a:p>
          <a:p>
            <a:r>
              <a:rPr lang="en-US" sz="2800" dirty="0"/>
              <a:t>C)  Where are the largest pieces of DNA located?</a:t>
            </a:r>
          </a:p>
          <a:p>
            <a:endParaRPr lang="en-US" sz="2800" dirty="0"/>
          </a:p>
          <a:p>
            <a:r>
              <a:rPr lang="en-US" sz="2800" dirty="0"/>
              <a:t>D) Which side of the gel is positive?</a:t>
            </a:r>
          </a:p>
          <a:p>
            <a:endParaRPr lang="en-US" sz="2800" dirty="0"/>
          </a:p>
          <a:p>
            <a:r>
              <a:rPr lang="en-US" sz="2800" dirty="0"/>
              <a:t>E) Why are the bands not the same thickness?</a:t>
            </a:r>
          </a:p>
          <a:p>
            <a:endParaRPr lang="en-US" sz="2800" dirty="0"/>
          </a:p>
          <a:p>
            <a:r>
              <a:rPr lang="en-US" sz="2800" dirty="0"/>
              <a:t>F) What was used to create all the different sized pieces of DNA?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9497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545712" cy="6705600"/>
          </a:xfrm>
        </p:spPr>
        <p:txBody>
          <a:bodyPr>
            <a:normAutofit/>
          </a:bodyPr>
          <a:lstStyle/>
          <a:p>
            <a:pPr marL="514350" indent="-514350">
              <a:buAutoNum type="alphaUcParenR"/>
            </a:pPr>
            <a:r>
              <a:rPr lang="en-US" dirty="0" smtClean="0"/>
              <a:t>What is the circular structure called?</a:t>
            </a:r>
          </a:p>
          <a:p>
            <a:pPr marL="0" indent="0">
              <a:buNone/>
            </a:pPr>
            <a:r>
              <a:rPr lang="en-US" dirty="0" smtClean="0"/>
              <a:t>B)What is </a:t>
            </a:r>
            <a:r>
              <a:rPr lang="en-US" dirty="0" err="1" smtClean="0"/>
              <a:t>BgII</a:t>
            </a:r>
            <a:r>
              <a:rPr lang="en-US" dirty="0"/>
              <a:t> </a:t>
            </a:r>
            <a:r>
              <a:rPr lang="en-US" dirty="0" smtClean="0"/>
              <a:t>an example of?</a:t>
            </a:r>
          </a:p>
          <a:p>
            <a:pPr marL="0" indent="0">
              <a:buNone/>
            </a:pPr>
            <a:r>
              <a:rPr lang="en-US" dirty="0" smtClean="0"/>
              <a:t>C)How many pieces of DNA would be created from </a:t>
            </a:r>
            <a:r>
              <a:rPr lang="en-US" dirty="0" err="1" smtClean="0"/>
              <a:t>BgII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D) Create the DNA fingerprints for </a:t>
            </a:r>
            <a:r>
              <a:rPr lang="en-US" dirty="0" err="1" smtClean="0"/>
              <a:t>PstI</a:t>
            </a:r>
            <a:r>
              <a:rPr lang="en-US" dirty="0" smtClean="0"/>
              <a:t>, </a:t>
            </a:r>
            <a:r>
              <a:rPr lang="en-US" dirty="0" err="1" smtClean="0"/>
              <a:t>BgII</a:t>
            </a:r>
            <a:r>
              <a:rPr lang="en-US" dirty="0" smtClean="0"/>
              <a:t>, and </a:t>
            </a:r>
            <a:r>
              <a:rPr lang="en-US" dirty="0" err="1" smtClean="0"/>
              <a:t>EcoRI</a:t>
            </a:r>
            <a:r>
              <a:rPr lang="en-US" dirty="0" smtClean="0"/>
              <a:t> with </a:t>
            </a:r>
            <a:r>
              <a:rPr lang="en-US" dirty="0" err="1" smtClean="0"/>
              <a:t>BamHI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 descr="Image result for restriction ma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963586"/>
            <a:ext cx="4430912" cy="392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9127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restriction map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8600"/>
            <a:ext cx="6159925" cy="3146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3375230"/>
            <a:ext cx="8763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UcParenR"/>
            </a:pPr>
            <a:r>
              <a:rPr lang="en-US" sz="3200" dirty="0" smtClean="0"/>
              <a:t>Which </a:t>
            </a:r>
            <a:r>
              <a:rPr lang="en-US" sz="3200" dirty="0"/>
              <a:t>enzymes would produce sticky ends</a:t>
            </a:r>
            <a:r>
              <a:rPr lang="en-US" sz="3200" dirty="0" smtClean="0"/>
              <a:t>?</a:t>
            </a:r>
          </a:p>
          <a:p>
            <a:pPr marL="514350" indent="-514350">
              <a:buAutoNum type="alphaUcParenR"/>
            </a:pPr>
            <a:endParaRPr lang="en-US" sz="3200" dirty="0"/>
          </a:p>
          <a:p>
            <a:r>
              <a:rPr lang="en-US" sz="3200" dirty="0" smtClean="0"/>
              <a:t>B) Which </a:t>
            </a:r>
            <a:r>
              <a:rPr lang="en-US" sz="3200" dirty="0"/>
              <a:t>enzymes would you want to use to form a transgenic organism</a:t>
            </a:r>
            <a:r>
              <a:rPr lang="en-US" sz="3200" dirty="0" smtClean="0"/>
              <a:t>?</a:t>
            </a:r>
          </a:p>
          <a:p>
            <a:endParaRPr lang="en-US" sz="3200" dirty="0"/>
          </a:p>
          <a:p>
            <a:r>
              <a:rPr lang="en-US" sz="3200" dirty="0" smtClean="0"/>
              <a:t>C) Which </a:t>
            </a:r>
            <a:r>
              <a:rPr lang="en-US" sz="3200" dirty="0"/>
              <a:t>enzyme would you want to use to cleave the following sequence 5’AAAGCTTGTGATATC3’?</a:t>
            </a:r>
          </a:p>
        </p:txBody>
      </p:sp>
    </p:spTree>
    <p:extLst>
      <p:ext uri="{BB962C8B-B14F-4D97-AF65-F5344CB8AC3E}">
        <p14:creationId xmlns:p14="http://schemas.microsoft.com/office/powerpoint/2010/main" val="1222276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State the basic procedure/process for each technique:</a:t>
            </a:r>
          </a:p>
          <a:p>
            <a:pPr marL="514350" indent="-514350">
              <a:buAutoNum type="alphaLcParenR"/>
            </a:pPr>
            <a:r>
              <a:rPr lang="en-US" dirty="0" smtClean="0"/>
              <a:t>Gene therapy</a:t>
            </a:r>
          </a:p>
          <a:p>
            <a:pPr marL="514350" indent="-514350">
              <a:buAutoNum type="alphaLcParenR"/>
            </a:pPr>
            <a:r>
              <a:rPr lang="en-US" dirty="0" smtClean="0"/>
              <a:t>Cloning genes</a:t>
            </a:r>
          </a:p>
          <a:p>
            <a:pPr marL="514350" indent="-514350">
              <a:buAutoNum type="alphaLcParenR"/>
            </a:pPr>
            <a:r>
              <a:rPr lang="en-US" dirty="0" smtClean="0"/>
              <a:t>PCR</a:t>
            </a:r>
          </a:p>
          <a:p>
            <a:pPr marL="514350" indent="-514350">
              <a:buAutoNum type="alphaLcParenR"/>
            </a:pPr>
            <a:r>
              <a:rPr lang="en-US" dirty="0" smtClean="0"/>
              <a:t>Transgenic organisms</a:t>
            </a:r>
          </a:p>
          <a:p>
            <a:pPr marL="514350" indent="-514350">
              <a:buAutoNum type="alphaLcParenR"/>
            </a:pPr>
            <a:r>
              <a:rPr lang="en-US" dirty="0" smtClean="0"/>
              <a:t>Genetic engineering</a:t>
            </a:r>
          </a:p>
          <a:p>
            <a:pPr marL="514350" indent="-514350">
              <a:buAutoNum type="alphaLcParenR"/>
            </a:pPr>
            <a:r>
              <a:rPr lang="en-US" dirty="0" smtClean="0"/>
              <a:t>Stem Cells</a:t>
            </a:r>
          </a:p>
          <a:p>
            <a:pPr marL="514350" indent="-514350"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4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What is controversial or issue with each of the following techniques?</a:t>
            </a:r>
          </a:p>
          <a:p>
            <a:pPr marL="514350" indent="-514350">
              <a:buAutoNum type="alphaLcParenR"/>
            </a:pPr>
            <a:r>
              <a:rPr lang="en-US" dirty="0" smtClean="0"/>
              <a:t>Gene Therapy</a:t>
            </a:r>
          </a:p>
          <a:p>
            <a:pPr marL="514350" indent="-514350">
              <a:buAutoNum type="alphaLcParenR"/>
            </a:pPr>
            <a:r>
              <a:rPr lang="en-US" dirty="0" smtClean="0"/>
              <a:t>Cloning</a:t>
            </a:r>
          </a:p>
          <a:p>
            <a:pPr marL="514350" indent="-514350">
              <a:buAutoNum type="alphaLcParenR"/>
            </a:pPr>
            <a:r>
              <a:rPr lang="en-US" dirty="0" smtClean="0"/>
              <a:t>PCR</a:t>
            </a:r>
          </a:p>
          <a:p>
            <a:pPr marL="514350" indent="-514350">
              <a:buAutoNum type="alphaLcParenR"/>
            </a:pPr>
            <a:r>
              <a:rPr lang="en-US" dirty="0" smtClean="0"/>
              <a:t>Transgenic organisms</a:t>
            </a:r>
          </a:p>
          <a:p>
            <a:pPr marL="514350" indent="-514350">
              <a:buAutoNum type="alphaLcParenR"/>
            </a:pPr>
            <a:r>
              <a:rPr lang="en-US" dirty="0" smtClean="0"/>
              <a:t>Genetic engineering</a:t>
            </a:r>
          </a:p>
          <a:p>
            <a:pPr marL="514350" indent="-514350">
              <a:buAutoNum type="alphaLcParenR"/>
            </a:pPr>
            <a:r>
              <a:rPr lang="en-US" dirty="0" smtClean="0"/>
              <a:t>Stem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031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Create the restriction map (circle) and DNA fingerprint (rectangle) for the plasmid with the following information: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173654"/>
              </p:ext>
            </p:extLst>
          </p:nvPr>
        </p:nvGraphicFramePr>
        <p:xfrm>
          <a:off x="3200400" y="3581400"/>
          <a:ext cx="3048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Lengths of Fragments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4 , 4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3.5, 4.5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ABC</a:t>
                      </a:r>
                      <a:r>
                        <a:rPr lang="en-US" baseline="0" dirty="0" smtClean="0"/>
                        <a:t> and DEF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</a:t>
                      </a:r>
                      <a:r>
                        <a:rPr lang="en-US" baseline="0" dirty="0" smtClean="0"/>
                        <a:t> 1.5, 2.5, 3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779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231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DNA Technology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Technology Review</dc:title>
  <dc:creator>Melinda Freeland</dc:creator>
  <cp:lastModifiedBy>Melinda Freeland</cp:lastModifiedBy>
  <cp:revision>7</cp:revision>
  <dcterms:created xsi:type="dcterms:W3CDTF">2018-04-13T18:39:49Z</dcterms:created>
  <dcterms:modified xsi:type="dcterms:W3CDTF">2018-04-16T12:12:31Z</dcterms:modified>
</cp:coreProperties>
</file>