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0" r:id="rId4"/>
    <p:sldId id="262" r:id="rId5"/>
    <p:sldId id="263" r:id="rId6"/>
    <p:sldId id="265" r:id="rId7"/>
    <p:sldId id="266" r:id="rId8"/>
    <p:sldId id="267" r:id="rId9"/>
    <p:sldId id="268" r:id="rId10"/>
    <p:sldId id="269" r:id="rId11"/>
    <p:sldId id="270" r:id="rId12"/>
    <p:sldId id="272" r:id="rId13"/>
    <p:sldId id="273" r:id="rId14"/>
    <p:sldId id="274" r:id="rId15"/>
    <p:sldId id="275" r:id="rId16"/>
    <p:sldId id="276" r:id="rId17"/>
    <p:sldId id="277" r:id="rId18"/>
    <p:sldId id="27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418B9-A344-46F5-A486-21AB9CD067D9}" type="datetimeFigureOut">
              <a:rPr lang="en-US" smtClean="0"/>
              <a:t>3/31/2017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E80822-A267-447E-905F-0478E56619EA}" type="slidenum">
              <a:rPr lang="en-US" smtClean="0"/>
              <a:t>‹#›</a:t>
            </a:fld>
            <a:endParaRPr lang="en-US"/>
          </a:p>
        </p:txBody>
      </p:sp>
    </p:spTree>
    <p:extLst>
      <p:ext uri="{BB962C8B-B14F-4D97-AF65-F5344CB8AC3E}">
        <p14:creationId xmlns:p14="http://schemas.microsoft.com/office/powerpoint/2010/main" val="2828687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393700" y="692150"/>
            <a:ext cx="6070600" cy="3416300"/>
          </a:xfrm>
          <a:ln/>
        </p:spPr>
      </p:sp>
      <p:sp>
        <p:nvSpPr>
          <p:cNvPr id="194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 common task in a biotechnology lab is preparing solutions.  What exactly is a solution?  A solution is a mixture of what is dissolved (the solute) and the dissolving medium (the solvent).  For example, if you are making koolaid the colored sugar is the solute and the pitcher of water is the solvent.  The concentration of a solution is the ratio of the amount of solute to solvent.  It is necessary to prepare solutions with the correct concentration or you can destroy months of hard work in a biotechnology lab.</a:t>
            </a:r>
          </a:p>
        </p:txBody>
      </p:sp>
    </p:spTree>
    <p:extLst>
      <p:ext uri="{BB962C8B-B14F-4D97-AF65-F5344CB8AC3E}">
        <p14:creationId xmlns:p14="http://schemas.microsoft.com/office/powerpoint/2010/main" val="1563463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199E2C-FF20-4D21-81DA-DF8CEDC4A20A}"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74265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99E2C-FF20-4D21-81DA-DF8CEDC4A20A}"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104645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99E2C-FF20-4D21-81DA-DF8CEDC4A20A}"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42724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99E2C-FF20-4D21-81DA-DF8CEDC4A20A}"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104967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199E2C-FF20-4D21-81DA-DF8CEDC4A20A}"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28781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199E2C-FF20-4D21-81DA-DF8CEDC4A20A}"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296904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199E2C-FF20-4D21-81DA-DF8CEDC4A20A}" type="datetimeFigureOut">
              <a:rPr lang="en-US" smtClean="0"/>
              <a:t>3/31/2017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11705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199E2C-FF20-4D21-81DA-DF8CEDC4A20A}" type="datetimeFigureOut">
              <a:rPr lang="en-US" smtClean="0"/>
              <a:t>3/31/2017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363060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99E2C-FF20-4D21-81DA-DF8CEDC4A20A}" type="datetimeFigureOut">
              <a:rPr lang="en-US" smtClean="0"/>
              <a:t>3/31/2017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128102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199E2C-FF20-4D21-81DA-DF8CEDC4A20A}"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4196338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199E2C-FF20-4D21-81DA-DF8CEDC4A20A}"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1EE43-73FB-4496-9A96-3717A07C9DCA}" type="slidenum">
              <a:rPr lang="en-US" smtClean="0"/>
              <a:t>‹#›</a:t>
            </a:fld>
            <a:endParaRPr lang="en-US"/>
          </a:p>
        </p:txBody>
      </p:sp>
    </p:spTree>
    <p:extLst>
      <p:ext uri="{BB962C8B-B14F-4D97-AF65-F5344CB8AC3E}">
        <p14:creationId xmlns:p14="http://schemas.microsoft.com/office/powerpoint/2010/main" val="143229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99E2C-FF20-4D21-81DA-DF8CEDC4A20A}" type="datetimeFigureOut">
              <a:rPr lang="en-US" smtClean="0"/>
              <a:t>3/31/2017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1EE43-73FB-4496-9A96-3717A07C9DCA}" type="slidenum">
              <a:rPr lang="en-US" smtClean="0"/>
              <a:t>‹#›</a:t>
            </a:fld>
            <a:endParaRPr lang="en-US"/>
          </a:p>
        </p:txBody>
      </p:sp>
    </p:spTree>
    <p:extLst>
      <p:ext uri="{BB962C8B-B14F-4D97-AF65-F5344CB8AC3E}">
        <p14:creationId xmlns:p14="http://schemas.microsoft.com/office/powerpoint/2010/main" val="127250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2.wav"/><Relationship Id="rId1" Type="http://schemas.openxmlformats.org/officeDocument/2006/relationships/vmlDrawing" Target="../drawings/vmlDrawing6.vml"/><Relationship Id="rId6" Type="http://schemas.openxmlformats.org/officeDocument/2006/relationships/image" Target="../media/image5.png"/><Relationship Id="rId5" Type="http://schemas.openxmlformats.org/officeDocument/2006/relationships/image" Target="../media/image7.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commons/8/89/SaltInWaterSolutionLiquid.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Concentration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4257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LecturePLUS Timberlake</a:t>
            </a:r>
          </a:p>
        </p:txBody>
      </p:sp>
      <p:sp>
        <p:nvSpPr>
          <p:cNvPr id="7" name="Slide Number Placeholder 5"/>
          <p:cNvSpPr>
            <a:spLocks noGrp="1"/>
          </p:cNvSpPr>
          <p:nvPr>
            <p:ph type="sldNum" sz="quarter" idx="12"/>
          </p:nvPr>
        </p:nvSpPr>
        <p:spPr/>
        <p:txBody>
          <a:bodyPr/>
          <a:lstStyle/>
          <a:p>
            <a:fld id="{F241BACC-75FD-404D-8BA1-886510E9CF4C}" type="slidenum">
              <a:rPr lang="en-US" altLang="en-US"/>
              <a:pPr/>
              <a:t>10</a:t>
            </a:fld>
            <a:endParaRPr lang="en-US" altLang="en-US"/>
          </a:p>
        </p:txBody>
      </p:sp>
      <p:sp>
        <p:nvSpPr>
          <p:cNvPr id="10242" name="Rectangle 2"/>
          <p:cNvSpPr>
            <a:spLocks noGrp="1" noChangeArrowheads="1"/>
          </p:cNvSpPr>
          <p:nvPr>
            <p:ph type="title"/>
          </p:nvPr>
        </p:nvSpPr>
        <p:spPr>
          <a:xfrm>
            <a:off x="2286000" y="228600"/>
            <a:ext cx="7772400" cy="1143000"/>
          </a:xfrm>
          <a:ln w="38100">
            <a:solidFill>
              <a:schemeClr val="hlink"/>
            </a:solidFill>
            <a:miter lim="800000"/>
            <a:headEnd/>
            <a:tailEnd/>
          </a:ln>
        </p:spPr>
        <p:txBody>
          <a:bodyPr/>
          <a:lstStyle/>
          <a:p>
            <a:r>
              <a:rPr lang="en-US" altLang="en-US" sz="4000" b="1"/>
              <a:t>Learning Check M2</a:t>
            </a:r>
          </a:p>
        </p:txBody>
      </p:sp>
      <p:sp>
        <p:nvSpPr>
          <p:cNvPr id="10243" name="Rectangle 3"/>
          <p:cNvSpPr>
            <a:spLocks noGrp="1" noChangeArrowheads="1"/>
          </p:cNvSpPr>
          <p:nvPr>
            <p:ph type="body" idx="1"/>
          </p:nvPr>
        </p:nvSpPr>
        <p:spPr>
          <a:xfrm>
            <a:off x="1905000" y="1600200"/>
            <a:ext cx="8382000" cy="4495800"/>
          </a:xfrm>
        </p:spPr>
        <p:txBody>
          <a:bodyPr/>
          <a:lstStyle/>
          <a:p>
            <a:pPr>
              <a:lnSpc>
                <a:spcPct val="110000"/>
              </a:lnSpc>
              <a:buFontTx/>
              <a:buNone/>
            </a:pPr>
            <a:r>
              <a:rPr lang="en-US" altLang="en-US" sz="3000" b="1"/>
              <a:t>	A glucose solution with a volume of 2.0 L contains 72 g glucose (C</a:t>
            </a:r>
            <a:r>
              <a:rPr lang="en-US" altLang="en-US" sz="3000" b="1" baseline="-25000"/>
              <a:t>6</a:t>
            </a:r>
            <a:r>
              <a:rPr lang="en-US" altLang="en-US" sz="3000" b="1"/>
              <a:t>H</a:t>
            </a:r>
            <a:r>
              <a:rPr lang="en-US" altLang="en-US" sz="3000" b="1" baseline="-25000"/>
              <a:t>12</a:t>
            </a:r>
            <a:r>
              <a:rPr lang="en-US" altLang="en-US" sz="3000" b="1"/>
              <a:t>O</a:t>
            </a:r>
            <a:r>
              <a:rPr lang="en-US" altLang="en-US" sz="3000" b="1" baseline="-25000"/>
              <a:t>6</a:t>
            </a:r>
            <a:r>
              <a:rPr lang="en-US" altLang="en-US" sz="3000" b="1"/>
              <a:t>).  If glucose has a molar mass of 180. g/mole, what is the molarity of the glucose solution?</a:t>
            </a:r>
          </a:p>
          <a:p>
            <a:pPr>
              <a:buFontTx/>
              <a:buNone/>
            </a:pPr>
            <a:endParaRPr lang="en-US" altLang="en-US" sz="3000" b="1"/>
          </a:p>
          <a:p>
            <a:pPr>
              <a:buFontTx/>
              <a:buNone/>
            </a:pPr>
            <a:r>
              <a:rPr lang="en-US" altLang="en-US" sz="3000" b="1">
                <a:solidFill>
                  <a:schemeClr val="accent1"/>
                </a:solidFill>
              </a:rPr>
              <a:t>	1)	0.20 M	</a:t>
            </a:r>
          </a:p>
          <a:p>
            <a:pPr>
              <a:buFontTx/>
              <a:buNone/>
            </a:pPr>
            <a:r>
              <a:rPr lang="en-US" altLang="en-US" sz="3000" b="1">
                <a:solidFill>
                  <a:schemeClr val="accent1"/>
                </a:solidFill>
              </a:rPr>
              <a:t>	2)	5.0 M</a:t>
            </a:r>
          </a:p>
          <a:p>
            <a:pPr>
              <a:buFontTx/>
              <a:buNone/>
            </a:pPr>
            <a:r>
              <a:rPr lang="en-US" altLang="en-US" sz="3000" b="1">
                <a:solidFill>
                  <a:schemeClr val="accent1"/>
                </a:solidFill>
              </a:rPr>
              <a:t>	3)	36 M</a:t>
            </a:r>
          </a:p>
        </p:txBody>
      </p:sp>
      <p:graphicFrame>
        <p:nvGraphicFramePr>
          <p:cNvPr id="10244" name="Object 4"/>
          <p:cNvGraphicFramePr>
            <a:graphicFrameLocks noChangeAspect="1"/>
          </p:cNvGraphicFramePr>
          <p:nvPr/>
        </p:nvGraphicFramePr>
        <p:xfrm>
          <a:off x="7391401" y="4114800"/>
          <a:ext cx="1584325" cy="1828800"/>
        </p:xfrm>
        <a:graphic>
          <a:graphicData uri="http://schemas.openxmlformats.org/presentationml/2006/ole">
            <mc:AlternateContent xmlns:mc="http://schemas.openxmlformats.org/markup-compatibility/2006">
              <mc:Choice xmlns:v="urn:schemas-microsoft-com:vml" Requires="v">
                <p:oleObj spid="_x0000_s5123" name="Clip" r:id="rId3" imgW="598680" imgH="691560" progId="MS_ClipArt_Gallery.2">
                  <p:embed/>
                </p:oleObj>
              </mc:Choice>
              <mc:Fallback>
                <p:oleObj name="Clip" r:id="rId3" imgW="598680" imgH="691560" progId="MS_ClipArt_Gallery.2">
                  <p:embed/>
                  <p:pic>
                    <p:nvPicPr>
                      <p:cNvPr id="102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1" y="4114800"/>
                        <a:ext cx="1584325"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2426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LecturePLUS Timberlake</a:t>
            </a:r>
          </a:p>
        </p:txBody>
      </p:sp>
      <p:sp>
        <p:nvSpPr>
          <p:cNvPr id="8" name="Slide Number Placeholder 5"/>
          <p:cNvSpPr>
            <a:spLocks noGrp="1"/>
          </p:cNvSpPr>
          <p:nvPr>
            <p:ph type="sldNum" sz="quarter" idx="12"/>
          </p:nvPr>
        </p:nvSpPr>
        <p:spPr/>
        <p:txBody>
          <a:bodyPr/>
          <a:lstStyle/>
          <a:p>
            <a:fld id="{3E6D3A76-FF6C-47CC-BFD8-AF4545405A4F}" type="slidenum">
              <a:rPr lang="en-US" altLang="en-US"/>
              <a:pPr/>
              <a:t>11</a:t>
            </a:fld>
            <a:endParaRPr lang="en-US" altLang="en-US"/>
          </a:p>
        </p:txBody>
      </p:sp>
      <p:sp>
        <p:nvSpPr>
          <p:cNvPr id="22530" name="Rectangle 2"/>
          <p:cNvSpPr>
            <a:spLocks noGrp="1" noChangeArrowheads="1"/>
          </p:cNvSpPr>
          <p:nvPr>
            <p:ph type="title"/>
          </p:nvPr>
        </p:nvSpPr>
        <p:spPr>
          <a:xfrm>
            <a:off x="2286000" y="228600"/>
            <a:ext cx="7772400" cy="1143000"/>
          </a:xfrm>
          <a:ln w="38100">
            <a:solidFill>
              <a:schemeClr val="hlink"/>
            </a:solidFill>
            <a:miter lim="800000"/>
            <a:headEnd/>
            <a:tailEnd/>
          </a:ln>
        </p:spPr>
        <p:txBody>
          <a:bodyPr/>
          <a:lstStyle/>
          <a:p>
            <a:r>
              <a:rPr lang="en-US" altLang="en-US" sz="4000" b="1"/>
              <a:t>Solution M2</a:t>
            </a:r>
          </a:p>
        </p:txBody>
      </p:sp>
      <p:sp>
        <p:nvSpPr>
          <p:cNvPr id="22531" name="Rectangle 3"/>
          <p:cNvSpPr>
            <a:spLocks noGrp="1" noChangeArrowheads="1"/>
          </p:cNvSpPr>
          <p:nvPr>
            <p:ph type="body" idx="1"/>
          </p:nvPr>
        </p:nvSpPr>
        <p:spPr>
          <a:xfrm>
            <a:off x="1905000" y="1600200"/>
            <a:ext cx="8382000" cy="4495800"/>
          </a:xfrm>
        </p:spPr>
        <p:txBody>
          <a:bodyPr/>
          <a:lstStyle/>
          <a:p>
            <a:pPr>
              <a:lnSpc>
                <a:spcPct val="110000"/>
              </a:lnSpc>
              <a:buFontTx/>
              <a:buNone/>
            </a:pPr>
            <a:r>
              <a:rPr lang="en-US" altLang="en-US" sz="3000" b="1"/>
              <a:t>	A glucose solution with a volume of 2.0 L contains 72 g glucose (C</a:t>
            </a:r>
            <a:r>
              <a:rPr lang="en-US" altLang="en-US" sz="3000" b="1" baseline="-25000"/>
              <a:t>6</a:t>
            </a:r>
            <a:r>
              <a:rPr lang="en-US" altLang="en-US" sz="3000" b="1"/>
              <a:t>H</a:t>
            </a:r>
            <a:r>
              <a:rPr lang="en-US" altLang="en-US" sz="3000" b="1" baseline="-25000"/>
              <a:t>12</a:t>
            </a:r>
            <a:r>
              <a:rPr lang="en-US" altLang="en-US" sz="3000" b="1"/>
              <a:t>O</a:t>
            </a:r>
            <a:r>
              <a:rPr lang="en-US" altLang="en-US" sz="3000" b="1" baseline="-25000"/>
              <a:t>6</a:t>
            </a:r>
            <a:r>
              <a:rPr lang="en-US" altLang="en-US" sz="3000" b="1"/>
              <a:t>).  If glucose has a molar mass of 180. g/mole, what is the molarity of the glucose solution?</a:t>
            </a:r>
          </a:p>
          <a:p>
            <a:pPr>
              <a:buFontTx/>
              <a:buNone/>
            </a:pPr>
            <a:endParaRPr lang="en-US" altLang="en-US" sz="3000" b="1"/>
          </a:p>
          <a:p>
            <a:pPr>
              <a:buFontTx/>
              <a:buNone/>
            </a:pPr>
            <a:r>
              <a:rPr lang="en-US" altLang="en-US" sz="3000" b="1">
                <a:solidFill>
                  <a:schemeClr val="accent1"/>
                </a:solidFill>
              </a:rPr>
              <a:t>	1)	72 g    x    </a:t>
            </a:r>
            <a:r>
              <a:rPr lang="en-US" altLang="en-US" sz="3000" b="1" u="sng">
                <a:solidFill>
                  <a:schemeClr val="accent1"/>
                </a:solidFill>
              </a:rPr>
              <a:t>1 mole </a:t>
            </a:r>
            <a:r>
              <a:rPr lang="en-US" altLang="en-US" sz="3000" b="1">
                <a:solidFill>
                  <a:schemeClr val="accent1"/>
                </a:solidFill>
              </a:rPr>
              <a:t> x  </a:t>
            </a:r>
            <a:r>
              <a:rPr lang="en-US" altLang="en-US" sz="3000" b="1" u="sng">
                <a:solidFill>
                  <a:schemeClr val="accent1"/>
                </a:solidFill>
              </a:rPr>
              <a:t>   1    </a:t>
            </a:r>
            <a:r>
              <a:rPr lang="en-US" altLang="en-US" sz="3000" b="1">
                <a:solidFill>
                  <a:schemeClr val="accent1"/>
                </a:solidFill>
              </a:rPr>
              <a:t>  =    0.20 M</a:t>
            </a:r>
            <a:r>
              <a:rPr lang="en-US" altLang="en-US" sz="3000" b="1" u="sng">
                <a:solidFill>
                  <a:schemeClr val="accent1"/>
                </a:solidFill>
              </a:rPr>
              <a:t>   </a:t>
            </a:r>
            <a:endParaRPr lang="en-US" altLang="en-US" sz="3000" b="1">
              <a:solidFill>
                <a:schemeClr val="accent1"/>
              </a:solidFill>
            </a:endParaRPr>
          </a:p>
          <a:p>
            <a:pPr>
              <a:buFontTx/>
              <a:buNone/>
            </a:pPr>
            <a:r>
              <a:rPr lang="en-US" altLang="en-US" sz="3000" b="1">
                <a:solidFill>
                  <a:schemeClr val="accent1"/>
                </a:solidFill>
              </a:rPr>
              <a:t>				 180. g   	  2.0 L</a:t>
            </a:r>
          </a:p>
          <a:p>
            <a:pPr>
              <a:buFontTx/>
              <a:buNone/>
            </a:pPr>
            <a:endParaRPr lang="en-US" altLang="en-US" sz="3000" b="1">
              <a:solidFill>
                <a:schemeClr val="accent1"/>
              </a:solidFill>
            </a:endParaRPr>
          </a:p>
        </p:txBody>
      </p:sp>
      <p:sp>
        <p:nvSpPr>
          <p:cNvPr id="22533" name="Line 5"/>
          <p:cNvSpPr>
            <a:spLocks noChangeShapeType="1"/>
          </p:cNvSpPr>
          <p:nvPr/>
        </p:nvSpPr>
        <p:spPr bwMode="auto">
          <a:xfrm flipV="1">
            <a:off x="3276600" y="4953000"/>
            <a:ext cx="533400" cy="381000"/>
          </a:xfrm>
          <a:prstGeom prst="line">
            <a:avLst/>
          </a:prstGeom>
          <a:noFill/>
          <a:ln w="1905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Line 6"/>
          <p:cNvSpPr>
            <a:spLocks noChangeShapeType="1"/>
          </p:cNvSpPr>
          <p:nvPr/>
        </p:nvSpPr>
        <p:spPr bwMode="auto">
          <a:xfrm flipV="1">
            <a:off x="5562600" y="5486400"/>
            <a:ext cx="533400" cy="381000"/>
          </a:xfrm>
          <a:prstGeom prst="line">
            <a:avLst/>
          </a:prstGeom>
          <a:noFill/>
          <a:ln w="1905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72681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LecturePLUS Timberlake</a:t>
            </a:r>
          </a:p>
        </p:txBody>
      </p:sp>
      <p:sp>
        <p:nvSpPr>
          <p:cNvPr id="8" name="Slide Number Placeholder 5"/>
          <p:cNvSpPr>
            <a:spLocks noGrp="1"/>
          </p:cNvSpPr>
          <p:nvPr>
            <p:ph type="sldNum" sz="quarter" idx="12"/>
          </p:nvPr>
        </p:nvSpPr>
        <p:spPr/>
        <p:txBody>
          <a:bodyPr/>
          <a:lstStyle/>
          <a:p>
            <a:fld id="{49F1D211-2371-45F3-B45F-ED64A4996FE7}" type="slidenum">
              <a:rPr lang="en-US" altLang="en-US"/>
              <a:pPr/>
              <a:t>12</a:t>
            </a:fld>
            <a:endParaRPr lang="en-US" altLang="en-US"/>
          </a:p>
        </p:txBody>
      </p:sp>
      <p:sp>
        <p:nvSpPr>
          <p:cNvPr id="12290" name="Rectangle 2"/>
          <p:cNvSpPr>
            <a:spLocks noGrp="1" noChangeArrowheads="1"/>
          </p:cNvSpPr>
          <p:nvPr>
            <p:ph type="title"/>
          </p:nvPr>
        </p:nvSpPr>
        <p:spPr>
          <a:xfrm>
            <a:off x="2209800" y="228600"/>
            <a:ext cx="7772400" cy="1143000"/>
          </a:xfrm>
          <a:ln w="38100">
            <a:solidFill>
              <a:schemeClr val="hlink"/>
            </a:solidFill>
            <a:miter lim="800000"/>
            <a:headEnd/>
            <a:tailEnd/>
          </a:ln>
        </p:spPr>
        <p:txBody>
          <a:bodyPr/>
          <a:lstStyle/>
          <a:p>
            <a:r>
              <a:rPr lang="en-US" altLang="en-US" sz="4000" b="1"/>
              <a:t>Learning Check M3</a:t>
            </a:r>
            <a:endParaRPr lang="en-US" altLang="en-US" b="1">
              <a:solidFill>
                <a:schemeClr val="tx1"/>
              </a:solidFill>
            </a:endParaRPr>
          </a:p>
        </p:txBody>
      </p:sp>
      <p:sp>
        <p:nvSpPr>
          <p:cNvPr id="12291" name="Rectangle 3"/>
          <p:cNvSpPr>
            <a:spLocks noGrp="1" noChangeArrowheads="1"/>
          </p:cNvSpPr>
          <p:nvPr>
            <p:ph type="body" idx="1"/>
          </p:nvPr>
        </p:nvSpPr>
        <p:spPr>
          <a:xfrm>
            <a:off x="1752600" y="1981200"/>
            <a:ext cx="8915400" cy="4114800"/>
          </a:xfrm>
        </p:spPr>
        <p:txBody>
          <a:bodyPr/>
          <a:lstStyle/>
          <a:p>
            <a:pPr>
              <a:buFontTx/>
              <a:buNone/>
            </a:pPr>
            <a:r>
              <a:rPr lang="en-US" altLang="en-US" b="1"/>
              <a:t>   </a:t>
            </a:r>
            <a:r>
              <a:rPr lang="en-US" altLang="en-US" sz="3000" b="1"/>
              <a:t>Stomach acid is a 0.10 M HCl solution. How many moles of HCl are in 1500 mL of stomach acid solution?  </a:t>
            </a:r>
          </a:p>
          <a:p>
            <a:pPr>
              <a:buFontTx/>
              <a:buNone/>
            </a:pPr>
            <a:r>
              <a:rPr lang="en-US" altLang="en-US" sz="3000" b="1">
                <a:solidFill>
                  <a:schemeClr val="accent1"/>
                </a:solidFill>
              </a:rPr>
              <a:t>	1)   15 moles HCl</a:t>
            </a:r>
          </a:p>
          <a:p>
            <a:pPr>
              <a:buFontTx/>
              <a:buNone/>
            </a:pPr>
            <a:r>
              <a:rPr lang="en-US" altLang="en-US" sz="3000" b="1">
                <a:solidFill>
                  <a:schemeClr val="accent1"/>
                </a:solidFill>
              </a:rPr>
              <a:t>	2)   1.5 moles HCl</a:t>
            </a:r>
          </a:p>
          <a:p>
            <a:pPr>
              <a:buFontTx/>
              <a:buNone/>
            </a:pPr>
            <a:r>
              <a:rPr lang="en-US" altLang="en-US" sz="3000" b="1">
                <a:solidFill>
                  <a:schemeClr val="accent1"/>
                </a:solidFill>
              </a:rPr>
              <a:t>	3)   0.15 moles HCl</a:t>
            </a:r>
          </a:p>
          <a:p>
            <a:pPr>
              <a:buFontTx/>
              <a:buNone/>
            </a:pPr>
            <a:r>
              <a:rPr lang="en-US" altLang="en-US" sz="3000" b="1"/>
              <a:t>	</a:t>
            </a:r>
            <a:endParaRPr lang="en-US" altLang="en-US"/>
          </a:p>
        </p:txBody>
      </p:sp>
      <p:graphicFrame>
        <p:nvGraphicFramePr>
          <p:cNvPr id="12292" name="Object 4"/>
          <p:cNvGraphicFramePr>
            <a:graphicFrameLocks noChangeAspect="1"/>
          </p:cNvGraphicFramePr>
          <p:nvPr/>
        </p:nvGraphicFramePr>
        <p:xfrm>
          <a:off x="7848601" y="2971800"/>
          <a:ext cx="1597025" cy="3124200"/>
        </p:xfrm>
        <a:graphic>
          <a:graphicData uri="http://schemas.openxmlformats.org/presentationml/2006/ole">
            <mc:AlternateContent xmlns:mc="http://schemas.openxmlformats.org/markup-compatibility/2006">
              <mc:Choice xmlns:v="urn:schemas-microsoft-com:vml" Requires="v">
                <p:oleObj spid="_x0000_s6147" name="Clip" r:id="rId4" imgW="1168200" imgH="2286000" progId="MS_ClipArt_Gallery.2">
                  <p:embed/>
                </p:oleObj>
              </mc:Choice>
              <mc:Fallback>
                <p:oleObj name="Clip" r:id="rId4" imgW="1168200" imgH="2286000" progId="MS_ClipArt_Gallery.2">
                  <p:embed/>
                  <p:pic>
                    <p:nvPicPr>
                      <p:cNvPr id="1229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1" y="2971800"/>
                        <a:ext cx="1597025"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2293" name="Picture 5">
            <a:hlinkClick r:id="" action="ppaction://media"/>
          </p:cNvPr>
          <p:cNvPicPr>
            <a:picLocks noChangeAspect="1" noChangeArrowheads="1"/>
          </p:cNvPicPr>
          <p:nvPr>
            <a:wavAudioFile r:embed="rId2" name="SUSPENSE.WAV"/>
          </p:nvPr>
        </p:nvPicPr>
        <p:blipFill>
          <a:blip r:embed="rId6">
            <a:extLst>
              <a:ext uri="{28A0092B-C50C-407E-A947-70E740481C1C}">
                <a14:useLocalDpi xmlns:a14="http://schemas.microsoft.com/office/drawing/2010/main" val="0"/>
              </a:ext>
            </a:extLst>
          </a:blip>
          <a:srcRect/>
          <a:stretch>
            <a:fillRect/>
          </a:stretch>
        </p:blipFill>
        <p:spPr bwMode="auto">
          <a:xfrm>
            <a:off x="9906001" y="5638801"/>
            <a:ext cx="244475" cy="24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75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2293"/>
                                        </p:tgtEl>
                                      </p:cBhvr>
                                    </p:cmd>
                                  </p:childTnLst>
                                </p:cTn>
                              </p:par>
                              <p:par>
                                <p:cTn id="7" presetID="7" presetClass="entr" presetSubtype="8" fill="hold" nodeType="withEffect">
                                  <p:stCondLst>
                                    <p:cond delay="0"/>
                                  </p:stCondLst>
                                  <p:childTnLst>
                                    <p:set>
                                      <p:cBhvr>
                                        <p:cTn id="8" dur="1" fill="hold">
                                          <p:stCondLst>
                                            <p:cond delay="0"/>
                                          </p:stCondLst>
                                        </p:cTn>
                                        <p:tgtEl>
                                          <p:spTgt spid="12292"/>
                                        </p:tgtEl>
                                        <p:attrNameLst>
                                          <p:attrName>style.visibility</p:attrName>
                                        </p:attrNameLst>
                                      </p:cBhvr>
                                      <p:to>
                                        <p:strVal val="visible"/>
                                      </p:to>
                                    </p:set>
                                    <p:anim calcmode="lin" valueType="num">
                                      <p:cBhvr additive="base">
                                        <p:cTn id="9" dur="5000" fill="hold"/>
                                        <p:tgtEl>
                                          <p:spTgt spid="12292"/>
                                        </p:tgtEl>
                                        <p:attrNameLst>
                                          <p:attrName>ppt_x</p:attrName>
                                        </p:attrNameLst>
                                      </p:cBhvr>
                                      <p:tavLst>
                                        <p:tav tm="0">
                                          <p:val>
                                            <p:strVal val="0-#ppt_w/2"/>
                                          </p:val>
                                        </p:tav>
                                        <p:tav tm="100000">
                                          <p:val>
                                            <p:strVal val="#ppt_x"/>
                                          </p:val>
                                        </p:tav>
                                      </p:tavLst>
                                    </p:anim>
                                    <p:anim calcmode="lin" valueType="num">
                                      <p:cBhvr additive="base">
                                        <p:cTn id="10" dur="5000" fill="hold"/>
                                        <p:tgtEl>
                                          <p:spTgt spid="12292"/>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0"/>
                            </p:stCondLst>
                            <p:childTnLst>
                              <p:par>
                                <p:cTn id="12" presetID="16" presetClass="entr" presetSubtype="21" fill="hold" grpId="0" nodeType="afterEffect">
                                  <p:stCondLst>
                                    <p:cond delay="200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barn(inVertical)">
                                      <p:cBhvr>
                                        <p:cTn id="14" dur="500"/>
                                        <p:tgtEl>
                                          <p:spTgt spid="12291">
                                            <p:txEl>
                                              <p:pRg st="0" end="0"/>
                                            </p:txEl>
                                          </p:spTgt>
                                        </p:tgtEl>
                                      </p:cBhvr>
                                    </p:animEffect>
                                  </p:childTnLst>
                                </p:cTn>
                              </p:par>
                            </p:childTnLst>
                          </p:cTn>
                        </p:par>
                        <p:par>
                          <p:cTn id="15" fill="hold" nodeType="afterGroup">
                            <p:stCondLst>
                              <p:cond delay="7500"/>
                            </p:stCondLst>
                            <p:childTnLst>
                              <p:par>
                                <p:cTn id="16" presetID="16" presetClass="entr" presetSubtype="21" fill="hold" grpId="0" nodeType="afterEffect">
                                  <p:stCondLst>
                                    <p:cond delay="2000"/>
                                  </p:stCondLst>
                                  <p:childTnLst>
                                    <p:set>
                                      <p:cBhvr>
                                        <p:cTn id="17" dur="1" fill="hold">
                                          <p:stCondLst>
                                            <p:cond delay="0"/>
                                          </p:stCondLst>
                                        </p:cTn>
                                        <p:tgtEl>
                                          <p:spTgt spid="12291">
                                            <p:txEl>
                                              <p:pRg st="1" end="1"/>
                                            </p:txEl>
                                          </p:spTgt>
                                        </p:tgtEl>
                                        <p:attrNameLst>
                                          <p:attrName>style.visibility</p:attrName>
                                        </p:attrNameLst>
                                      </p:cBhvr>
                                      <p:to>
                                        <p:strVal val="visible"/>
                                      </p:to>
                                    </p:set>
                                    <p:animEffect transition="in" filter="barn(inVertical)">
                                      <p:cBhvr>
                                        <p:cTn id="18" dur="500"/>
                                        <p:tgtEl>
                                          <p:spTgt spid="12291">
                                            <p:txEl>
                                              <p:pRg st="1" end="1"/>
                                            </p:txEl>
                                          </p:spTgt>
                                        </p:tgtEl>
                                      </p:cBhvr>
                                    </p:animEffect>
                                  </p:childTnLst>
                                </p:cTn>
                              </p:par>
                            </p:childTnLst>
                          </p:cTn>
                        </p:par>
                        <p:par>
                          <p:cTn id="19" fill="hold" nodeType="afterGroup">
                            <p:stCondLst>
                              <p:cond delay="10000"/>
                            </p:stCondLst>
                            <p:childTnLst>
                              <p:par>
                                <p:cTn id="20" presetID="16" presetClass="entr" presetSubtype="21" fill="hold" grpId="0" nodeType="afterEffect">
                                  <p:stCondLst>
                                    <p:cond delay="200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barn(inVertical)">
                                      <p:cBhvr>
                                        <p:cTn id="22" dur="500"/>
                                        <p:tgtEl>
                                          <p:spTgt spid="12291">
                                            <p:txEl>
                                              <p:pRg st="2" end="2"/>
                                            </p:txEl>
                                          </p:spTgt>
                                        </p:tgtEl>
                                      </p:cBhvr>
                                    </p:animEffect>
                                  </p:childTnLst>
                                </p:cTn>
                              </p:par>
                            </p:childTnLst>
                          </p:cTn>
                        </p:par>
                        <p:par>
                          <p:cTn id="23" fill="hold" nodeType="afterGroup">
                            <p:stCondLst>
                              <p:cond delay="12500"/>
                            </p:stCondLst>
                            <p:childTnLst>
                              <p:par>
                                <p:cTn id="24" presetID="16" presetClass="entr" presetSubtype="21" fill="hold" grpId="0" nodeType="afterEffect">
                                  <p:stCondLst>
                                    <p:cond delay="2000"/>
                                  </p:stCondLst>
                                  <p:childTnLst>
                                    <p:set>
                                      <p:cBhvr>
                                        <p:cTn id="25" dur="1" fill="hold">
                                          <p:stCondLst>
                                            <p:cond delay="0"/>
                                          </p:stCondLst>
                                        </p:cTn>
                                        <p:tgtEl>
                                          <p:spTgt spid="12291">
                                            <p:txEl>
                                              <p:pRg st="3" end="3"/>
                                            </p:txEl>
                                          </p:spTgt>
                                        </p:tgtEl>
                                        <p:attrNameLst>
                                          <p:attrName>style.visibility</p:attrName>
                                        </p:attrNameLst>
                                      </p:cBhvr>
                                      <p:to>
                                        <p:strVal val="visible"/>
                                      </p:to>
                                    </p:set>
                                    <p:animEffect transition="in" filter="barn(inVertical)">
                                      <p:cBhvr>
                                        <p:cTn id="26" dur="500"/>
                                        <p:tgtEl>
                                          <p:spTgt spid="12291">
                                            <p:txEl>
                                              <p:pRg st="3" end="3"/>
                                            </p:txEl>
                                          </p:spTgt>
                                        </p:tgtEl>
                                      </p:cBhvr>
                                    </p:animEffect>
                                  </p:childTnLst>
                                </p:cTn>
                              </p:par>
                            </p:childTnLst>
                          </p:cTn>
                        </p:par>
                        <p:par>
                          <p:cTn id="27" fill="hold" nodeType="afterGroup">
                            <p:stCondLst>
                              <p:cond delay="15000"/>
                            </p:stCondLst>
                            <p:childTnLst>
                              <p:par>
                                <p:cTn id="28" presetID="16" presetClass="entr" presetSubtype="21" fill="hold" grpId="0" nodeType="afterEffect">
                                  <p:stCondLst>
                                    <p:cond delay="2000"/>
                                  </p:stCondLst>
                                  <p:childTnLst>
                                    <p:set>
                                      <p:cBhvr>
                                        <p:cTn id="29" dur="1" fill="hold">
                                          <p:stCondLst>
                                            <p:cond delay="0"/>
                                          </p:stCondLst>
                                        </p:cTn>
                                        <p:tgtEl>
                                          <p:spTgt spid="12291">
                                            <p:txEl>
                                              <p:pRg st="4" end="4"/>
                                            </p:txEl>
                                          </p:spTgt>
                                        </p:tgtEl>
                                        <p:attrNameLst>
                                          <p:attrName>style.visibility</p:attrName>
                                        </p:attrNameLst>
                                      </p:cBhvr>
                                      <p:to>
                                        <p:strVal val="visible"/>
                                      </p:to>
                                    </p:set>
                                    <p:animEffect transition="in" filter="barn(inVertical)">
                                      <p:cBhvr>
                                        <p:cTn id="30"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31" fill="hold" display="0">
                  <p:stCondLst>
                    <p:cond delay="indefinite"/>
                  </p:stCondLst>
                  <p:endCondLst>
                    <p:cond evt="onStopAudio" delay="0">
                      <p:tgtEl>
                        <p:sldTgt/>
                      </p:tgtEl>
                    </p:cond>
                  </p:endCondLst>
                </p:cTn>
                <p:tgtEl>
                  <p:spTgt spid="12293"/>
                </p:tgtEl>
              </p:cMediaNode>
            </p:audio>
          </p:childTnLst>
        </p:cTn>
      </p:par>
    </p:tnLst>
    <p:bldLst>
      <p:bldP spid="12291" grpId="0" build="p" autoUpdateAnimBg="0" advAuto="200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LecturePLUS Timberlake</a:t>
            </a:r>
          </a:p>
        </p:txBody>
      </p:sp>
      <p:sp>
        <p:nvSpPr>
          <p:cNvPr id="6" name="Slide Number Placeholder 5"/>
          <p:cNvSpPr>
            <a:spLocks noGrp="1"/>
          </p:cNvSpPr>
          <p:nvPr>
            <p:ph type="sldNum" sz="quarter" idx="12"/>
          </p:nvPr>
        </p:nvSpPr>
        <p:spPr/>
        <p:txBody>
          <a:bodyPr/>
          <a:lstStyle/>
          <a:p>
            <a:fld id="{4D26C7DE-AF09-4083-A234-56F8DFF8B8A6}" type="slidenum">
              <a:rPr lang="en-US" altLang="en-US"/>
              <a:pPr/>
              <a:t>13</a:t>
            </a:fld>
            <a:endParaRPr lang="en-US" altLang="en-US"/>
          </a:p>
        </p:txBody>
      </p:sp>
      <p:sp>
        <p:nvSpPr>
          <p:cNvPr id="13314" name="Rectangle 2"/>
          <p:cNvSpPr>
            <a:spLocks noGrp="1" noChangeArrowheads="1"/>
          </p:cNvSpPr>
          <p:nvPr>
            <p:ph type="title"/>
          </p:nvPr>
        </p:nvSpPr>
        <p:spPr>
          <a:xfrm>
            <a:off x="2209800" y="228600"/>
            <a:ext cx="7772400" cy="1143000"/>
          </a:xfrm>
          <a:ln w="38100">
            <a:solidFill>
              <a:schemeClr val="hlink"/>
            </a:solidFill>
            <a:miter lim="800000"/>
            <a:headEnd/>
            <a:tailEnd/>
          </a:ln>
        </p:spPr>
        <p:txBody>
          <a:bodyPr/>
          <a:lstStyle/>
          <a:p>
            <a:r>
              <a:rPr lang="en-US" altLang="en-US" sz="4000" b="1"/>
              <a:t>Solution M3</a:t>
            </a:r>
            <a:endParaRPr lang="en-US" altLang="en-US" b="1">
              <a:solidFill>
                <a:schemeClr val="tx1"/>
              </a:solidFill>
            </a:endParaRPr>
          </a:p>
        </p:txBody>
      </p:sp>
      <p:sp>
        <p:nvSpPr>
          <p:cNvPr id="13315" name="Rectangle 3"/>
          <p:cNvSpPr>
            <a:spLocks noGrp="1" noChangeArrowheads="1"/>
          </p:cNvSpPr>
          <p:nvPr>
            <p:ph type="body" idx="1"/>
          </p:nvPr>
        </p:nvSpPr>
        <p:spPr>
          <a:xfrm>
            <a:off x="1752600" y="1524000"/>
            <a:ext cx="8915400" cy="5334000"/>
          </a:xfrm>
        </p:spPr>
        <p:txBody>
          <a:bodyPr/>
          <a:lstStyle/>
          <a:p>
            <a:pPr>
              <a:buFontTx/>
              <a:buNone/>
            </a:pPr>
            <a:endParaRPr lang="en-US" altLang="en-US" sz="3000" b="1"/>
          </a:p>
          <a:p>
            <a:pPr>
              <a:buFontTx/>
              <a:buNone/>
            </a:pPr>
            <a:r>
              <a:rPr lang="en-US" altLang="en-US" sz="3000" b="1"/>
              <a:t>	3)   1500 mL  x  </a:t>
            </a:r>
            <a:r>
              <a:rPr lang="en-US" altLang="en-US" sz="3000" b="1" u="sng"/>
              <a:t>    1  L     </a:t>
            </a:r>
            <a:r>
              <a:rPr lang="en-US" altLang="en-US" sz="3000" b="1"/>
              <a:t>  =    1.5 L</a:t>
            </a:r>
          </a:p>
          <a:p>
            <a:pPr>
              <a:buFontTx/>
              <a:buNone/>
            </a:pPr>
            <a:r>
              <a:rPr lang="en-US" altLang="en-US" sz="3000" b="1"/>
              <a:t>				    1000 mL</a:t>
            </a:r>
          </a:p>
          <a:p>
            <a:pPr>
              <a:buFontTx/>
              <a:buNone/>
            </a:pPr>
            <a:r>
              <a:rPr lang="en-US" altLang="en-US" sz="3000" b="1"/>
              <a:t>		</a:t>
            </a:r>
          </a:p>
          <a:p>
            <a:pPr>
              <a:buFontTx/>
              <a:buNone/>
            </a:pPr>
            <a:r>
              <a:rPr lang="en-US" altLang="en-US" sz="3000" b="1"/>
              <a:t>		1.5 L x  </a:t>
            </a:r>
            <a:r>
              <a:rPr lang="en-US" altLang="en-US" sz="3000" b="1" u="sng">
                <a:solidFill>
                  <a:schemeClr val="accent1"/>
                </a:solidFill>
              </a:rPr>
              <a:t>0.10 mole HCl</a:t>
            </a:r>
            <a:r>
              <a:rPr lang="en-US" altLang="en-US" sz="3000" b="1"/>
              <a:t> = 0.15 mole HCl</a:t>
            </a:r>
          </a:p>
          <a:p>
            <a:pPr>
              <a:buFontTx/>
              <a:buNone/>
            </a:pPr>
            <a:r>
              <a:rPr lang="en-US" altLang="en-US" sz="3000" b="1"/>
              <a:t>	 		                  </a:t>
            </a:r>
            <a:r>
              <a:rPr lang="en-US" altLang="en-US" sz="3000" b="1">
                <a:solidFill>
                  <a:schemeClr val="accent1"/>
                </a:solidFill>
              </a:rPr>
              <a:t>1 L </a:t>
            </a:r>
            <a:endParaRPr lang="en-US" altLang="en-US" sz="3000" b="1"/>
          </a:p>
          <a:p>
            <a:pPr>
              <a:buFontTx/>
              <a:buNone/>
            </a:pPr>
            <a:r>
              <a:rPr lang="en-US" altLang="en-US" sz="3000" b="1"/>
              <a:t>                             (Molarity factor)</a:t>
            </a:r>
          </a:p>
          <a:p>
            <a:pPr>
              <a:buFontTx/>
              <a:buNone/>
            </a:pPr>
            <a:endParaRPr lang="en-US" altLang="en-US"/>
          </a:p>
        </p:txBody>
      </p:sp>
    </p:spTree>
    <p:extLst>
      <p:ext uri="{BB962C8B-B14F-4D97-AF65-F5344CB8AC3E}">
        <p14:creationId xmlns:p14="http://schemas.microsoft.com/office/powerpoint/2010/main" val="344422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altLang="en-US"/>
              <a:t>LecturePLUS Timberlake</a:t>
            </a:r>
          </a:p>
        </p:txBody>
      </p:sp>
      <p:sp>
        <p:nvSpPr>
          <p:cNvPr id="19" name="Slide Number Placeholder 5"/>
          <p:cNvSpPr>
            <a:spLocks noGrp="1"/>
          </p:cNvSpPr>
          <p:nvPr>
            <p:ph type="sldNum" sz="quarter" idx="12"/>
          </p:nvPr>
        </p:nvSpPr>
        <p:spPr/>
        <p:txBody>
          <a:bodyPr/>
          <a:lstStyle/>
          <a:p>
            <a:fld id="{F3C4C356-C5D2-4C67-AE32-C76717E29629}" type="slidenum">
              <a:rPr lang="en-US" altLang="en-US"/>
              <a:pPr/>
              <a:t>14</a:t>
            </a:fld>
            <a:endParaRPr lang="en-US" altLang="en-US"/>
          </a:p>
        </p:txBody>
      </p:sp>
      <p:sp>
        <p:nvSpPr>
          <p:cNvPr id="14338" name="Rectangle 2"/>
          <p:cNvSpPr>
            <a:spLocks noGrp="1" noChangeArrowheads="1"/>
          </p:cNvSpPr>
          <p:nvPr>
            <p:ph type="title"/>
          </p:nvPr>
        </p:nvSpPr>
        <p:spPr>
          <a:ln w="38100">
            <a:solidFill>
              <a:schemeClr val="hlink"/>
            </a:solidFill>
            <a:miter lim="800000"/>
            <a:headEnd/>
            <a:tailEnd/>
          </a:ln>
        </p:spPr>
        <p:txBody>
          <a:bodyPr/>
          <a:lstStyle/>
          <a:p>
            <a:r>
              <a:rPr lang="en-US" altLang="en-US" sz="4000" b="1"/>
              <a:t>Learning Check M4</a:t>
            </a:r>
          </a:p>
        </p:txBody>
      </p:sp>
      <p:sp>
        <p:nvSpPr>
          <p:cNvPr id="14339" name="Rectangle 3"/>
          <p:cNvSpPr>
            <a:spLocks noGrp="1" noChangeArrowheads="1"/>
          </p:cNvSpPr>
          <p:nvPr>
            <p:ph type="body" idx="1"/>
          </p:nvPr>
        </p:nvSpPr>
        <p:spPr>
          <a:xfrm>
            <a:off x="1752600" y="1981200"/>
            <a:ext cx="8534400" cy="4114800"/>
          </a:xfrm>
        </p:spPr>
        <p:txBody>
          <a:bodyPr/>
          <a:lstStyle/>
          <a:p>
            <a:pPr>
              <a:lnSpc>
                <a:spcPct val="120000"/>
              </a:lnSpc>
              <a:buFontTx/>
              <a:buNone/>
            </a:pPr>
            <a:r>
              <a:rPr lang="en-US" altLang="en-US" sz="3000" b="1"/>
              <a:t>	How many grams of KCl are present in 2.5 L of 0.50 M KCl?</a:t>
            </a:r>
          </a:p>
          <a:p>
            <a:pPr>
              <a:lnSpc>
                <a:spcPct val="60000"/>
              </a:lnSpc>
              <a:buFontTx/>
              <a:buNone/>
            </a:pPr>
            <a:endParaRPr lang="en-US" altLang="en-US" sz="3000" b="1"/>
          </a:p>
          <a:p>
            <a:pPr>
              <a:lnSpc>
                <a:spcPct val="120000"/>
              </a:lnSpc>
              <a:buFontTx/>
              <a:buNone/>
            </a:pPr>
            <a:r>
              <a:rPr lang="en-US" altLang="en-US" sz="3000" b="1"/>
              <a:t>	</a:t>
            </a:r>
            <a:r>
              <a:rPr lang="en-US" altLang="en-US" sz="3000" b="1">
                <a:solidFill>
                  <a:schemeClr val="accent1"/>
                </a:solidFill>
              </a:rPr>
              <a:t>1) 1.3 g</a:t>
            </a:r>
          </a:p>
          <a:p>
            <a:pPr>
              <a:lnSpc>
                <a:spcPct val="120000"/>
              </a:lnSpc>
              <a:buFontTx/>
              <a:buNone/>
            </a:pPr>
            <a:r>
              <a:rPr lang="en-US" altLang="en-US" sz="3000" b="1">
                <a:solidFill>
                  <a:schemeClr val="accent1"/>
                </a:solidFill>
              </a:rPr>
              <a:t>	2) 5.0 g</a:t>
            </a:r>
          </a:p>
          <a:p>
            <a:pPr>
              <a:lnSpc>
                <a:spcPct val="120000"/>
              </a:lnSpc>
              <a:buFontTx/>
              <a:buNone/>
            </a:pPr>
            <a:r>
              <a:rPr lang="en-US" altLang="en-US" sz="3000" b="1">
                <a:solidFill>
                  <a:schemeClr val="accent1"/>
                </a:solidFill>
              </a:rPr>
              <a:t>	3) 93 g</a:t>
            </a:r>
            <a:endParaRPr lang="en-US" altLang="en-US">
              <a:solidFill>
                <a:schemeClr val="accent1"/>
              </a:solidFill>
            </a:endParaRPr>
          </a:p>
        </p:txBody>
      </p:sp>
      <p:pic>
        <p:nvPicPr>
          <p:cNvPr id="14340" name="Picture 4">
            <a:hlinkClick r:id="" action="ppaction://media"/>
          </p:cNvPr>
          <p:cNvPicPr>
            <a:picLocks noChangeAspect="1" noChangeArrowheads="1"/>
          </p:cNvPicPr>
          <p:nvPr>
            <a:wavAudioFile r:embed="rId1" name="your turn.wav"/>
          </p:nvPr>
        </p:nvPicPr>
        <p:blipFill>
          <a:blip r:embed="rId3">
            <a:extLst>
              <a:ext uri="{28A0092B-C50C-407E-A947-70E740481C1C}">
                <a14:useLocalDpi xmlns:a14="http://schemas.microsoft.com/office/drawing/2010/main" val="0"/>
              </a:ext>
            </a:extLst>
          </a:blip>
          <a:srcRect/>
          <a:stretch>
            <a:fillRect/>
          </a:stretch>
        </p:blipFill>
        <p:spPr bwMode="auto">
          <a:xfrm>
            <a:off x="9677401" y="5029201"/>
            <a:ext cx="244475" cy="244475"/>
          </a:xfrm>
          <a:prstGeom prst="rect">
            <a:avLst/>
          </a:prstGeom>
          <a:noFill/>
          <a:extLst>
            <a:ext uri="{909E8E84-426E-40DD-AFC4-6F175D3DCCD1}">
              <a14:hiddenFill xmlns:a14="http://schemas.microsoft.com/office/drawing/2010/main">
                <a:solidFill>
                  <a:srgbClr val="FFFFFF"/>
                </a:solidFill>
              </a14:hiddenFill>
            </a:ext>
          </a:extLst>
        </p:spPr>
      </p:pic>
      <p:grpSp>
        <p:nvGrpSpPr>
          <p:cNvPr id="14341" name="Group 5"/>
          <p:cNvGrpSpPr>
            <a:grpSpLocks/>
          </p:cNvGrpSpPr>
          <p:nvPr/>
        </p:nvGrpSpPr>
        <p:grpSpPr bwMode="auto">
          <a:xfrm>
            <a:off x="6959601" y="3741738"/>
            <a:ext cx="569913" cy="742950"/>
            <a:chOff x="3424" y="2357"/>
            <a:chExt cx="359" cy="468"/>
          </a:xfrm>
        </p:grpSpPr>
        <p:sp>
          <p:nvSpPr>
            <p:cNvPr id="14342" name="Rectangle 6"/>
            <p:cNvSpPr>
              <a:spLocks noChangeArrowheads="1"/>
            </p:cNvSpPr>
            <p:nvPr/>
          </p:nvSpPr>
          <p:spPr bwMode="auto">
            <a:xfrm>
              <a:off x="3448" y="2381"/>
              <a:ext cx="333" cy="442"/>
            </a:xfrm>
            <a:prstGeom prst="rect">
              <a:avLst/>
            </a:prstGeom>
            <a:solidFill>
              <a:srgbClr val="FF0000"/>
            </a:solidFill>
            <a:ln w="6350">
              <a:solidFill>
                <a:srgbClr val="000000"/>
              </a:solidFill>
              <a:miter lim="800000"/>
              <a:headEnd/>
              <a:tailEnd/>
            </a:ln>
          </p:spPr>
          <p:txBody>
            <a:bodyPr/>
            <a:lstStyle/>
            <a:p>
              <a:endParaRPr lang="en-US"/>
            </a:p>
          </p:txBody>
        </p:sp>
        <p:sp>
          <p:nvSpPr>
            <p:cNvPr id="14343" name="Freeform 7"/>
            <p:cNvSpPr>
              <a:spLocks/>
            </p:cNvSpPr>
            <p:nvPr/>
          </p:nvSpPr>
          <p:spPr bwMode="auto">
            <a:xfrm>
              <a:off x="3424" y="2357"/>
              <a:ext cx="359" cy="22"/>
            </a:xfrm>
            <a:custGeom>
              <a:avLst/>
              <a:gdLst>
                <a:gd name="T0" fmla="*/ 66 w 1076"/>
                <a:gd name="T1" fmla="*/ 67 h 67"/>
                <a:gd name="T2" fmla="*/ 1076 w 1076"/>
                <a:gd name="T3" fmla="*/ 67 h 67"/>
                <a:gd name="T4" fmla="*/ 1009 w 1076"/>
                <a:gd name="T5" fmla="*/ 0 h 67"/>
                <a:gd name="T6" fmla="*/ 0 w 1076"/>
                <a:gd name="T7" fmla="*/ 0 h 67"/>
                <a:gd name="T8" fmla="*/ 66 w 1076"/>
                <a:gd name="T9" fmla="*/ 67 h 67"/>
              </a:gdLst>
              <a:ahLst/>
              <a:cxnLst>
                <a:cxn ang="0">
                  <a:pos x="T0" y="T1"/>
                </a:cxn>
                <a:cxn ang="0">
                  <a:pos x="T2" y="T3"/>
                </a:cxn>
                <a:cxn ang="0">
                  <a:pos x="T4" y="T5"/>
                </a:cxn>
                <a:cxn ang="0">
                  <a:pos x="T6" y="T7"/>
                </a:cxn>
                <a:cxn ang="0">
                  <a:pos x="T8" y="T9"/>
                </a:cxn>
              </a:cxnLst>
              <a:rect l="0" t="0" r="r" b="b"/>
              <a:pathLst>
                <a:path w="1076" h="67">
                  <a:moveTo>
                    <a:pt x="66" y="67"/>
                  </a:moveTo>
                  <a:lnTo>
                    <a:pt x="1076" y="67"/>
                  </a:lnTo>
                  <a:lnTo>
                    <a:pt x="1009" y="0"/>
                  </a:lnTo>
                  <a:lnTo>
                    <a:pt x="0" y="0"/>
                  </a:lnTo>
                  <a:lnTo>
                    <a:pt x="66" y="67"/>
                  </a:lnTo>
                  <a:close/>
                </a:path>
              </a:pathLst>
            </a:custGeom>
            <a:solidFill>
              <a:srgbClr val="FF5F7F"/>
            </a:solidFill>
            <a:ln w="6350">
              <a:solidFill>
                <a:srgbClr val="000000"/>
              </a:solidFill>
              <a:prstDash val="solid"/>
              <a:round/>
              <a:headEnd/>
              <a:tailEnd/>
            </a:ln>
          </p:spPr>
          <p:txBody>
            <a:bodyPr/>
            <a:lstStyle/>
            <a:p>
              <a:endParaRPr lang="en-US"/>
            </a:p>
          </p:txBody>
        </p:sp>
        <p:sp>
          <p:nvSpPr>
            <p:cNvPr id="14344" name="Freeform 8"/>
            <p:cNvSpPr>
              <a:spLocks/>
            </p:cNvSpPr>
            <p:nvPr/>
          </p:nvSpPr>
          <p:spPr bwMode="auto">
            <a:xfrm>
              <a:off x="3424" y="2357"/>
              <a:ext cx="22" cy="468"/>
            </a:xfrm>
            <a:custGeom>
              <a:avLst/>
              <a:gdLst>
                <a:gd name="T0" fmla="*/ 0 w 66"/>
                <a:gd name="T1" fmla="*/ 0 h 1404"/>
                <a:gd name="T2" fmla="*/ 66 w 66"/>
                <a:gd name="T3" fmla="*/ 67 h 1404"/>
                <a:gd name="T4" fmla="*/ 66 w 66"/>
                <a:gd name="T5" fmla="*/ 1404 h 1404"/>
                <a:gd name="T6" fmla="*/ 0 w 66"/>
                <a:gd name="T7" fmla="*/ 1337 h 1404"/>
                <a:gd name="T8" fmla="*/ 0 w 66"/>
                <a:gd name="T9" fmla="*/ 0 h 1404"/>
              </a:gdLst>
              <a:ahLst/>
              <a:cxnLst>
                <a:cxn ang="0">
                  <a:pos x="T0" y="T1"/>
                </a:cxn>
                <a:cxn ang="0">
                  <a:pos x="T2" y="T3"/>
                </a:cxn>
                <a:cxn ang="0">
                  <a:pos x="T4" y="T5"/>
                </a:cxn>
                <a:cxn ang="0">
                  <a:pos x="T6" y="T7"/>
                </a:cxn>
                <a:cxn ang="0">
                  <a:pos x="T8" y="T9"/>
                </a:cxn>
              </a:cxnLst>
              <a:rect l="0" t="0" r="r" b="b"/>
              <a:pathLst>
                <a:path w="66" h="1404">
                  <a:moveTo>
                    <a:pt x="0" y="0"/>
                  </a:moveTo>
                  <a:lnTo>
                    <a:pt x="66" y="67"/>
                  </a:lnTo>
                  <a:lnTo>
                    <a:pt x="66" y="1404"/>
                  </a:lnTo>
                  <a:lnTo>
                    <a:pt x="0" y="1337"/>
                  </a:lnTo>
                  <a:lnTo>
                    <a:pt x="0" y="0"/>
                  </a:lnTo>
                  <a:close/>
                </a:path>
              </a:pathLst>
            </a:custGeom>
            <a:solidFill>
              <a:srgbClr val="800000"/>
            </a:solidFill>
            <a:ln w="6350">
              <a:solidFill>
                <a:srgbClr val="000000"/>
              </a:solidFill>
              <a:prstDash val="solid"/>
              <a:round/>
              <a:headEnd/>
              <a:tailEnd/>
            </a:ln>
          </p:spPr>
          <p:txBody>
            <a:bodyPr/>
            <a:lstStyle/>
            <a:p>
              <a:endParaRPr lang="en-US"/>
            </a:p>
          </p:txBody>
        </p:sp>
      </p:grpSp>
      <p:grpSp>
        <p:nvGrpSpPr>
          <p:cNvPr id="14345" name="Group 9"/>
          <p:cNvGrpSpPr>
            <a:grpSpLocks/>
          </p:cNvGrpSpPr>
          <p:nvPr/>
        </p:nvGrpSpPr>
        <p:grpSpPr bwMode="auto">
          <a:xfrm>
            <a:off x="5976938" y="3846513"/>
            <a:ext cx="995362" cy="531812"/>
            <a:chOff x="2805" y="2423"/>
            <a:chExt cx="627" cy="335"/>
          </a:xfrm>
        </p:grpSpPr>
        <p:sp>
          <p:nvSpPr>
            <p:cNvPr id="14346" name="Freeform 10"/>
            <p:cNvSpPr>
              <a:spLocks/>
            </p:cNvSpPr>
            <p:nvPr/>
          </p:nvSpPr>
          <p:spPr bwMode="auto">
            <a:xfrm>
              <a:off x="2805" y="2568"/>
              <a:ext cx="190" cy="189"/>
            </a:xfrm>
            <a:custGeom>
              <a:avLst/>
              <a:gdLst>
                <a:gd name="T0" fmla="*/ 503 w 571"/>
                <a:gd name="T1" fmla="*/ 0 h 569"/>
                <a:gd name="T2" fmla="*/ 571 w 571"/>
                <a:gd name="T3" fmla="*/ 69 h 569"/>
                <a:gd name="T4" fmla="*/ 67 w 571"/>
                <a:gd name="T5" fmla="*/ 569 h 569"/>
                <a:gd name="T6" fmla="*/ 0 w 571"/>
                <a:gd name="T7" fmla="*/ 502 h 569"/>
                <a:gd name="T8" fmla="*/ 503 w 571"/>
                <a:gd name="T9" fmla="*/ 0 h 569"/>
              </a:gdLst>
              <a:ahLst/>
              <a:cxnLst>
                <a:cxn ang="0">
                  <a:pos x="T0" y="T1"/>
                </a:cxn>
                <a:cxn ang="0">
                  <a:pos x="T2" y="T3"/>
                </a:cxn>
                <a:cxn ang="0">
                  <a:pos x="T4" y="T5"/>
                </a:cxn>
                <a:cxn ang="0">
                  <a:pos x="T6" y="T7"/>
                </a:cxn>
                <a:cxn ang="0">
                  <a:pos x="T8" y="T9"/>
                </a:cxn>
              </a:cxnLst>
              <a:rect l="0" t="0" r="r" b="b"/>
              <a:pathLst>
                <a:path w="571" h="569">
                  <a:moveTo>
                    <a:pt x="503" y="0"/>
                  </a:moveTo>
                  <a:lnTo>
                    <a:pt x="571" y="69"/>
                  </a:lnTo>
                  <a:lnTo>
                    <a:pt x="67" y="569"/>
                  </a:lnTo>
                  <a:lnTo>
                    <a:pt x="0" y="502"/>
                  </a:lnTo>
                  <a:lnTo>
                    <a:pt x="503" y="0"/>
                  </a:lnTo>
                  <a:close/>
                </a:path>
              </a:pathLst>
            </a:custGeom>
            <a:solidFill>
              <a:srgbClr val="005F7F"/>
            </a:solidFill>
            <a:ln w="6350">
              <a:solidFill>
                <a:srgbClr val="000000"/>
              </a:solidFill>
              <a:prstDash val="solid"/>
              <a:round/>
              <a:headEnd/>
              <a:tailEnd/>
            </a:ln>
          </p:spPr>
          <p:txBody>
            <a:bodyPr/>
            <a:lstStyle/>
            <a:p>
              <a:endParaRPr lang="en-US"/>
            </a:p>
          </p:txBody>
        </p:sp>
        <p:sp>
          <p:nvSpPr>
            <p:cNvPr id="14347" name="Freeform 11"/>
            <p:cNvSpPr>
              <a:spLocks/>
            </p:cNvSpPr>
            <p:nvPr/>
          </p:nvSpPr>
          <p:spPr bwMode="auto">
            <a:xfrm>
              <a:off x="2827" y="2446"/>
              <a:ext cx="605" cy="312"/>
            </a:xfrm>
            <a:custGeom>
              <a:avLst/>
              <a:gdLst>
                <a:gd name="T0" fmla="*/ 67 w 1815"/>
                <a:gd name="T1" fmla="*/ 0 h 936"/>
                <a:gd name="T2" fmla="*/ 1345 w 1815"/>
                <a:gd name="T3" fmla="*/ 0 h 936"/>
                <a:gd name="T4" fmla="*/ 1815 w 1815"/>
                <a:gd name="T5" fmla="*/ 468 h 936"/>
                <a:gd name="T6" fmla="*/ 1345 w 1815"/>
                <a:gd name="T7" fmla="*/ 936 h 936"/>
                <a:gd name="T8" fmla="*/ 0 w 1815"/>
                <a:gd name="T9" fmla="*/ 936 h 936"/>
                <a:gd name="T10" fmla="*/ 504 w 1815"/>
                <a:gd name="T11" fmla="*/ 434 h 936"/>
                <a:gd name="T12" fmla="*/ 67 w 1815"/>
                <a:gd name="T13" fmla="*/ 0 h 936"/>
              </a:gdLst>
              <a:ahLst/>
              <a:cxnLst>
                <a:cxn ang="0">
                  <a:pos x="T0" y="T1"/>
                </a:cxn>
                <a:cxn ang="0">
                  <a:pos x="T2" y="T3"/>
                </a:cxn>
                <a:cxn ang="0">
                  <a:pos x="T4" y="T5"/>
                </a:cxn>
                <a:cxn ang="0">
                  <a:pos x="T6" y="T7"/>
                </a:cxn>
                <a:cxn ang="0">
                  <a:pos x="T8" y="T9"/>
                </a:cxn>
                <a:cxn ang="0">
                  <a:pos x="T10" y="T11"/>
                </a:cxn>
                <a:cxn ang="0">
                  <a:pos x="T12" y="T13"/>
                </a:cxn>
              </a:cxnLst>
              <a:rect l="0" t="0" r="r" b="b"/>
              <a:pathLst>
                <a:path w="1815" h="936">
                  <a:moveTo>
                    <a:pt x="67" y="0"/>
                  </a:moveTo>
                  <a:lnTo>
                    <a:pt x="1345" y="0"/>
                  </a:lnTo>
                  <a:lnTo>
                    <a:pt x="1815" y="468"/>
                  </a:lnTo>
                  <a:lnTo>
                    <a:pt x="1345" y="936"/>
                  </a:lnTo>
                  <a:lnTo>
                    <a:pt x="0" y="936"/>
                  </a:lnTo>
                  <a:lnTo>
                    <a:pt x="504" y="434"/>
                  </a:lnTo>
                  <a:lnTo>
                    <a:pt x="67" y="0"/>
                  </a:lnTo>
                  <a:close/>
                </a:path>
              </a:pathLst>
            </a:custGeom>
            <a:solidFill>
              <a:srgbClr val="3FBFBF"/>
            </a:solidFill>
            <a:ln w="6350">
              <a:solidFill>
                <a:srgbClr val="000000"/>
              </a:solidFill>
              <a:prstDash val="solid"/>
              <a:round/>
              <a:headEnd/>
              <a:tailEnd/>
            </a:ln>
          </p:spPr>
          <p:txBody>
            <a:bodyPr/>
            <a:lstStyle/>
            <a:p>
              <a:endParaRPr lang="en-US"/>
            </a:p>
          </p:txBody>
        </p:sp>
        <p:sp>
          <p:nvSpPr>
            <p:cNvPr id="14348" name="Freeform 12"/>
            <p:cNvSpPr>
              <a:spLocks/>
            </p:cNvSpPr>
            <p:nvPr/>
          </p:nvSpPr>
          <p:spPr bwMode="auto">
            <a:xfrm>
              <a:off x="2827" y="2423"/>
              <a:ext cx="448" cy="23"/>
            </a:xfrm>
            <a:custGeom>
              <a:avLst/>
              <a:gdLst>
                <a:gd name="T0" fmla="*/ 1345 w 1345"/>
                <a:gd name="T1" fmla="*/ 68 h 68"/>
                <a:gd name="T2" fmla="*/ 1278 w 1345"/>
                <a:gd name="T3" fmla="*/ 0 h 68"/>
                <a:gd name="T4" fmla="*/ 0 w 1345"/>
                <a:gd name="T5" fmla="*/ 0 h 68"/>
                <a:gd name="T6" fmla="*/ 67 w 1345"/>
                <a:gd name="T7" fmla="*/ 68 h 68"/>
                <a:gd name="T8" fmla="*/ 1345 w 1345"/>
                <a:gd name="T9" fmla="*/ 68 h 68"/>
              </a:gdLst>
              <a:ahLst/>
              <a:cxnLst>
                <a:cxn ang="0">
                  <a:pos x="T0" y="T1"/>
                </a:cxn>
                <a:cxn ang="0">
                  <a:pos x="T2" y="T3"/>
                </a:cxn>
                <a:cxn ang="0">
                  <a:pos x="T4" y="T5"/>
                </a:cxn>
                <a:cxn ang="0">
                  <a:pos x="T6" y="T7"/>
                </a:cxn>
                <a:cxn ang="0">
                  <a:pos x="T8" y="T9"/>
                </a:cxn>
              </a:cxnLst>
              <a:rect l="0" t="0" r="r" b="b"/>
              <a:pathLst>
                <a:path w="1345" h="68">
                  <a:moveTo>
                    <a:pt x="1345" y="68"/>
                  </a:moveTo>
                  <a:lnTo>
                    <a:pt x="1278" y="0"/>
                  </a:lnTo>
                  <a:lnTo>
                    <a:pt x="0" y="0"/>
                  </a:lnTo>
                  <a:lnTo>
                    <a:pt x="67" y="68"/>
                  </a:lnTo>
                  <a:lnTo>
                    <a:pt x="1345" y="68"/>
                  </a:lnTo>
                  <a:close/>
                </a:path>
              </a:pathLst>
            </a:custGeom>
            <a:solidFill>
              <a:srgbClr val="00FFFF"/>
            </a:solidFill>
            <a:ln w="6350">
              <a:solidFill>
                <a:srgbClr val="000000"/>
              </a:solidFill>
              <a:prstDash val="solid"/>
              <a:round/>
              <a:headEnd/>
              <a:tailEnd/>
            </a:ln>
          </p:spPr>
          <p:txBody>
            <a:bodyPr/>
            <a:lstStyle/>
            <a:p>
              <a:endParaRPr lang="en-US"/>
            </a:p>
          </p:txBody>
        </p:sp>
      </p:grpSp>
      <p:grpSp>
        <p:nvGrpSpPr>
          <p:cNvPr id="14349" name="Group 13"/>
          <p:cNvGrpSpPr>
            <a:grpSpLocks/>
          </p:cNvGrpSpPr>
          <p:nvPr/>
        </p:nvGrpSpPr>
        <p:grpSpPr bwMode="auto">
          <a:xfrm>
            <a:off x="5264150" y="3846513"/>
            <a:ext cx="960438" cy="531812"/>
            <a:chOff x="2356" y="2423"/>
            <a:chExt cx="605" cy="335"/>
          </a:xfrm>
        </p:grpSpPr>
        <p:sp>
          <p:nvSpPr>
            <p:cNvPr id="14350" name="Freeform 14"/>
            <p:cNvSpPr>
              <a:spLocks/>
            </p:cNvSpPr>
            <p:nvPr/>
          </p:nvSpPr>
          <p:spPr bwMode="auto">
            <a:xfrm>
              <a:off x="2379" y="2446"/>
              <a:ext cx="582" cy="312"/>
            </a:xfrm>
            <a:custGeom>
              <a:avLst/>
              <a:gdLst>
                <a:gd name="T0" fmla="*/ 0 w 1748"/>
                <a:gd name="T1" fmla="*/ 0 h 936"/>
                <a:gd name="T2" fmla="*/ 1278 w 1748"/>
                <a:gd name="T3" fmla="*/ 0 h 936"/>
                <a:gd name="T4" fmla="*/ 1748 w 1748"/>
                <a:gd name="T5" fmla="*/ 468 h 936"/>
                <a:gd name="T6" fmla="*/ 1278 w 1748"/>
                <a:gd name="T7" fmla="*/ 936 h 936"/>
                <a:gd name="T8" fmla="*/ 0 w 1748"/>
                <a:gd name="T9" fmla="*/ 936 h 936"/>
                <a:gd name="T10" fmla="*/ 0 w 1748"/>
                <a:gd name="T11" fmla="*/ 0 h 936"/>
              </a:gdLst>
              <a:ahLst/>
              <a:cxnLst>
                <a:cxn ang="0">
                  <a:pos x="T0" y="T1"/>
                </a:cxn>
                <a:cxn ang="0">
                  <a:pos x="T2" y="T3"/>
                </a:cxn>
                <a:cxn ang="0">
                  <a:pos x="T4" y="T5"/>
                </a:cxn>
                <a:cxn ang="0">
                  <a:pos x="T6" y="T7"/>
                </a:cxn>
                <a:cxn ang="0">
                  <a:pos x="T8" y="T9"/>
                </a:cxn>
                <a:cxn ang="0">
                  <a:pos x="T10" y="T11"/>
                </a:cxn>
              </a:cxnLst>
              <a:rect l="0" t="0" r="r" b="b"/>
              <a:pathLst>
                <a:path w="1748" h="936">
                  <a:moveTo>
                    <a:pt x="0" y="0"/>
                  </a:moveTo>
                  <a:lnTo>
                    <a:pt x="1278" y="0"/>
                  </a:lnTo>
                  <a:lnTo>
                    <a:pt x="1748" y="468"/>
                  </a:lnTo>
                  <a:lnTo>
                    <a:pt x="1278" y="936"/>
                  </a:lnTo>
                  <a:lnTo>
                    <a:pt x="0" y="936"/>
                  </a:lnTo>
                  <a:lnTo>
                    <a:pt x="0" y="0"/>
                  </a:lnTo>
                  <a:close/>
                </a:path>
              </a:pathLst>
            </a:custGeom>
            <a:solidFill>
              <a:srgbClr val="00FF00"/>
            </a:solidFill>
            <a:ln w="6350">
              <a:solidFill>
                <a:srgbClr val="000000"/>
              </a:solidFill>
              <a:prstDash val="solid"/>
              <a:round/>
              <a:headEnd/>
              <a:tailEnd/>
            </a:ln>
          </p:spPr>
          <p:txBody>
            <a:bodyPr/>
            <a:lstStyle/>
            <a:p>
              <a:endParaRPr lang="en-US"/>
            </a:p>
          </p:txBody>
        </p:sp>
        <p:sp>
          <p:nvSpPr>
            <p:cNvPr id="14351" name="Freeform 15"/>
            <p:cNvSpPr>
              <a:spLocks/>
            </p:cNvSpPr>
            <p:nvPr/>
          </p:nvSpPr>
          <p:spPr bwMode="auto">
            <a:xfrm>
              <a:off x="2356" y="2423"/>
              <a:ext cx="449" cy="23"/>
            </a:xfrm>
            <a:custGeom>
              <a:avLst/>
              <a:gdLst>
                <a:gd name="T0" fmla="*/ 1345 w 1345"/>
                <a:gd name="T1" fmla="*/ 68 h 68"/>
                <a:gd name="T2" fmla="*/ 1277 w 1345"/>
                <a:gd name="T3" fmla="*/ 0 h 68"/>
                <a:gd name="T4" fmla="*/ 0 w 1345"/>
                <a:gd name="T5" fmla="*/ 0 h 68"/>
                <a:gd name="T6" fmla="*/ 67 w 1345"/>
                <a:gd name="T7" fmla="*/ 68 h 68"/>
                <a:gd name="T8" fmla="*/ 1345 w 1345"/>
                <a:gd name="T9" fmla="*/ 68 h 68"/>
              </a:gdLst>
              <a:ahLst/>
              <a:cxnLst>
                <a:cxn ang="0">
                  <a:pos x="T0" y="T1"/>
                </a:cxn>
                <a:cxn ang="0">
                  <a:pos x="T2" y="T3"/>
                </a:cxn>
                <a:cxn ang="0">
                  <a:pos x="T4" y="T5"/>
                </a:cxn>
                <a:cxn ang="0">
                  <a:pos x="T6" y="T7"/>
                </a:cxn>
                <a:cxn ang="0">
                  <a:pos x="T8" y="T9"/>
                </a:cxn>
              </a:cxnLst>
              <a:rect l="0" t="0" r="r" b="b"/>
              <a:pathLst>
                <a:path w="1345" h="68">
                  <a:moveTo>
                    <a:pt x="1345" y="68"/>
                  </a:moveTo>
                  <a:lnTo>
                    <a:pt x="1277" y="0"/>
                  </a:lnTo>
                  <a:lnTo>
                    <a:pt x="0" y="0"/>
                  </a:lnTo>
                  <a:lnTo>
                    <a:pt x="67" y="68"/>
                  </a:lnTo>
                  <a:lnTo>
                    <a:pt x="1345" y="68"/>
                  </a:lnTo>
                  <a:close/>
                </a:path>
              </a:pathLst>
            </a:custGeom>
            <a:solidFill>
              <a:srgbClr val="9FFF5F"/>
            </a:solidFill>
            <a:ln w="6350">
              <a:solidFill>
                <a:srgbClr val="000000"/>
              </a:solidFill>
              <a:prstDash val="solid"/>
              <a:round/>
              <a:headEnd/>
              <a:tailEnd/>
            </a:ln>
          </p:spPr>
          <p:txBody>
            <a:bodyPr/>
            <a:lstStyle/>
            <a:p>
              <a:endParaRPr lang="en-US"/>
            </a:p>
          </p:txBody>
        </p:sp>
        <p:sp>
          <p:nvSpPr>
            <p:cNvPr id="14352" name="Freeform 16"/>
            <p:cNvSpPr>
              <a:spLocks/>
            </p:cNvSpPr>
            <p:nvPr/>
          </p:nvSpPr>
          <p:spPr bwMode="auto">
            <a:xfrm>
              <a:off x="2356" y="2423"/>
              <a:ext cx="23" cy="335"/>
            </a:xfrm>
            <a:custGeom>
              <a:avLst/>
              <a:gdLst>
                <a:gd name="T0" fmla="*/ 0 w 67"/>
                <a:gd name="T1" fmla="*/ 0 h 1004"/>
                <a:gd name="T2" fmla="*/ 67 w 67"/>
                <a:gd name="T3" fmla="*/ 68 h 1004"/>
                <a:gd name="T4" fmla="*/ 67 w 67"/>
                <a:gd name="T5" fmla="*/ 1004 h 1004"/>
                <a:gd name="T6" fmla="*/ 0 w 67"/>
                <a:gd name="T7" fmla="*/ 936 h 1004"/>
                <a:gd name="T8" fmla="*/ 0 w 67"/>
                <a:gd name="T9" fmla="*/ 0 h 1004"/>
              </a:gdLst>
              <a:ahLst/>
              <a:cxnLst>
                <a:cxn ang="0">
                  <a:pos x="T0" y="T1"/>
                </a:cxn>
                <a:cxn ang="0">
                  <a:pos x="T2" y="T3"/>
                </a:cxn>
                <a:cxn ang="0">
                  <a:pos x="T4" y="T5"/>
                </a:cxn>
                <a:cxn ang="0">
                  <a:pos x="T6" y="T7"/>
                </a:cxn>
                <a:cxn ang="0">
                  <a:pos x="T8" y="T9"/>
                </a:cxn>
              </a:cxnLst>
              <a:rect l="0" t="0" r="r" b="b"/>
              <a:pathLst>
                <a:path w="67" h="1004">
                  <a:moveTo>
                    <a:pt x="0" y="0"/>
                  </a:moveTo>
                  <a:lnTo>
                    <a:pt x="67" y="68"/>
                  </a:lnTo>
                  <a:lnTo>
                    <a:pt x="67" y="1004"/>
                  </a:lnTo>
                  <a:lnTo>
                    <a:pt x="0" y="936"/>
                  </a:lnTo>
                  <a:lnTo>
                    <a:pt x="0" y="0"/>
                  </a:lnTo>
                  <a:close/>
                </a:path>
              </a:pathLst>
            </a:custGeom>
            <a:solidFill>
              <a:srgbClr val="008000"/>
            </a:solidFill>
            <a:ln w="6350">
              <a:solidFill>
                <a:srgbClr val="000000"/>
              </a:solidFill>
              <a:prstDash val="solid"/>
              <a:round/>
              <a:headEnd/>
              <a:tailEnd/>
            </a:ln>
          </p:spPr>
          <p:txBody>
            <a:bodyPr/>
            <a:lstStyle/>
            <a:p>
              <a:endParaRPr lang="en-US"/>
            </a:p>
          </p:txBody>
        </p:sp>
      </p:grpSp>
    </p:spTree>
    <p:extLst>
      <p:ext uri="{BB962C8B-B14F-4D97-AF65-F5344CB8AC3E}">
        <p14:creationId xmlns:p14="http://schemas.microsoft.com/office/powerpoint/2010/main" val="3701129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4340"/>
                                        </p:tgtEl>
                                      </p:cBhvr>
                                    </p:cmd>
                                  </p:childTnLst>
                                </p:cTn>
                              </p:par>
                            </p:childTnLst>
                          </p:cTn>
                        </p:par>
                        <p:par>
                          <p:cTn id="7" fill="hold" nodeType="afterGroup">
                            <p:stCondLst>
                              <p:cond delay="0"/>
                            </p:stCondLst>
                            <p:childTnLst>
                              <p:par>
                                <p:cTn id="8" presetID="2" presetClass="entr" presetSubtype="8" fill="hold" nodeType="afterEffect">
                                  <p:stCondLst>
                                    <p:cond delay="0"/>
                                  </p:stCondLst>
                                  <p:childTnLst>
                                    <p:set>
                                      <p:cBhvr>
                                        <p:cTn id="9" dur="1" fill="hold">
                                          <p:stCondLst>
                                            <p:cond delay="0"/>
                                          </p:stCondLst>
                                        </p:cTn>
                                        <p:tgtEl>
                                          <p:spTgt spid="14349"/>
                                        </p:tgtEl>
                                        <p:attrNameLst>
                                          <p:attrName>style.visibility</p:attrName>
                                        </p:attrNameLst>
                                      </p:cBhvr>
                                      <p:to>
                                        <p:strVal val="visible"/>
                                      </p:to>
                                    </p:set>
                                    <p:anim calcmode="lin" valueType="num">
                                      <p:cBhvr additive="base">
                                        <p:cTn id="10" dur="500" fill="hold"/>
                                        <p:tgtEl>
                                          <p:spTgt spid="14349"/>
                                        </p:tgtEl>
                                        <p:attrNameLst>
                                          <p:attrName>ppt_x</p:attrName>
                                        </p:attrNameLst>
                                      </p:cBhvr>
                                      <p:tavLst>
                                        <p:tav tm="0">
                                          <p:val>
                                            <p:strVal val="0-#ppt_w/2"/>
                                          </p:val>
                                        </p:tav>
                                        <p:tav tm="100000">
                                          <p:val>
                                            <p:strVal val="#ppt_x"/>
                                          </p:val>
                                        </p:tav>
                                      </p:tavLst>
                                    </p:anim>
                                    <p:anim calcmode="lin" valueType="num">
                                      <p:cBhvr additive="base">
                                        <p:cTn id="11" dur="500" fill="hold"/>
                                        <p:tgtEl>
                                          <p:spTgt spid="14349"/>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500"/>
                            </p:stCondLst>
                            <p:childTnLst>
                              <p:par>
                                <p:cTn id="13" presetID="2" presetClass="entr" presetSubtype="8" fill="hold" nodeType="afterEffect">
                                  <p:stCondLst>
                                    <p:cond delay="1000"/>
                                  </p:stCondLst>
                                  <p:childTnLst>
                                    <p:set>
                                      <p:cBhvr>
                                        <p:cTn id="14" dur="1" fill="hold">
                                          <p:stCondLst>
                                            <p:cond delay="0"/>
                                          </p:stCondLst>
                                        </p:cTn>
                                        <p:tgtEl>
                                          <p:spTgt spid="14345"/>
                                        </p:tgtEl>
                                        <p:attrNameLst>
                                          <p:attrName>style.visibility</p:attrName>
                                        </p:attrNameLst>
                                      </p:cBhvr>
                                      <p:to>
                                        <p:strVal val="visible"/>
                                      </p:to>
                                    </p:set>
                                    <p:anim calcmode="lin" valueType="num">
                                      <p:cBhvr additive="base">
                                        <p:cTn id="15" dur="500" fill="hold"/>
                                        <p:tgtEl>
                                          <p:spTgt spid="14345"/>
                                        </p:tgtEl>
                                        <p:attrNameLst>
                                          <p:attrName>ppt_x</p:attrName>
                                        </p:attrNameLst>
                                      </p:cBhvr>
                                      <p:tavLst>
                                        <p:tav tm="0">
                                          <p:val>
                                            <p:strVal val="0-#ppt_w/2"/>
                                          </p:val>
                                        </p:tav>
                                        <p:tav tm="100000">
                                          <p:val>
                                            <p:strVal val="#ppt_x"/>
                                          </p:val>
                                        </p:tav>
                                      </p:tavLst>
                                    </p:anim>
                                    <p:anim calcmode="lin" valueType="num">
                                      <p:cBhvr additive="base">
                                        <p:cTn id="16" dur="500" fill="hold"/>
                                        <p:tgtEl>
                                          <p:spTgt spid="14345"/>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2000"/>
                            </p:stCondLst>
                            <p:childTnLst>
                              <p:par>
                                <p:cTn id="18" presetID="2" presetClass="entr" presetSubtype="8" fill="hold" nodeType="afterEffect">
                                  <p:stCondLst>
                                    <p:cond delay="2000"/>
                                  </p:stCondLst>
                                  <p:childTnLst>
                                    <p:set>
                                      <p:cBhvr>
                                        <p:cTn id="19" dur="1" fill="hold">
                                          <p:stCondLst>
                                            <p:cond delay="0"/>
                                          </p:stCondLst>
                                        </p:cTn>
                                        <p:tgtEl>
                                          <p:spTgt spid="14341"/>
                                        </p:tgtEl>
                                        <p:attrNameLst>
                                          <p:attrName>style.visibility</p:attrName>
                                        </p:attrNameLst>
                                      </p:cBhvr>
                                      <p:to>
                                        <p:strVal val="visible"/>
                                      </p:to>
                                    </p:set>
                                    <p:anim calcmode="lin" valueType="num">
                                      <p:cBhvr additive="base">
                                        <p:cTn id="20" dur="500" fill="hold"/>
                                        <p:tgtEl>
                                          <p:spTgt spid="14341"/>
                                        </p:tgtEl>
                                        <p:attrNameLst>
                                          <p:attrName>ppt_x</p:attrName>
                                        </p:attrNameLst>
                                      </p:cBhvr>
                                      <p:tavLst>
                                        <p:tav tm="0">
                                          <p:val>
                                            <p:strVal val="0-#ppt_w/2"/>
                                          </p:val>
                                        </p:tav>
                                        <p:tav tm="100000">
                                          <p:val>
                                            <p:strVal val="#ppt_x"/>
                                          </p:val>
                                        </p:tav>
                                      </p:tavLst>
                                    </p:anim>
                                    <p:anim calcmode="lin" valueType="num">
                                      <p:cBhvr additive="base">
                                        <p:cTn id="21"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22" fill="hold" display="0">
                  <p:stCondLst>
                    <p:cond delay="indefinite"/>
                  </p:stCondLst>
                  <p:endCondLst>
                    <p:cond evt="onStopAudio" delay="0">
                      <p:tgtEl>
                        <p:sldTgt/>
                      </p:tgtEl>
                    </p:cond>
                  </p:endCondLst>
                </p:cTn>
                <p:tgtEl>
                  <p:spTgt spid="14340"/>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LecturePLUS Timberlake</a:t>
            </a:r>
          </a:p>
        </p:txBody>
      </p:sp>
      <p:sp>
        <p:nvSpPr>
          <p:cNvPr id="7" name="Slide Number Placeholder 5"/>
          <p:cNvSpPr>
            <a:spLocks noGrp="1"/>
          </p:cNvSpPr>
          <p:nvPr>
            <p:ph type="sldNum" sz="quarter" idx="12"/>
          </p:nvPr>
        </p:nvSpPr>
        <p:spPr/>
        <p:txBody>
          <a:bodyPr/>
          <a:lstStyle/>
          <a:p>
            <a:fld id="{B0BD353E-ED13-4F42-A3E3-D707FA666C44}" type="slidenum">
              <a:rPr lang="en-US" altLang="en-US"/>
              <a:pPr/>
              <a:t>15</a:t>
            </a:fld>
            <a:endParaRPr lang="en-US" altLang="en-US"/>
          </a:p>
        </p:txBody>
      </p:sp>
      <p:sp>
        <p:nvSpPr>
          <p:cNvPr id="15362" name="Rectangle 2"/>
          <p:cNvSpPr>
            <a:spLocks noGrp="1" noChangeArrowheads="1"/>
          </p:cNvSpPr>
          <p:nvPr>
            <p:ph type="title"/>
          </p:nvPr>
        </p:nvSpPr>
        <p:spPr>
          <a:ln w="38100">
            <a:solidFill>
              <a:schemeClr val="hlink"/>
            </a:solidFill>
            <a:miter lim="800000"/>
            <a:headEnd/>
            <a:tailEnd/>
          </a:ln>
        </p:spPr>
        <p:txBody>
          <a:bodyPr/>
          <a:lstStyle/>
          <a:p>
            <a:r>
              <a:rPr lang="en-US" altLang="en-US" sz="4000" b="1"/>
              <a:t>Solution M4</a:t>
            </a:r>
          </a:p>
        </p:txBody>
      </p:sp>
      <p:sp>
        <p:nvSpPr>
          <p:cNvPr id="15363" name="Rectangle 3"/>
          <p:cNvSpPr>
            <a:spLocks noGrp="1" noChangeArrowheads="1"/>
          </p:cNvSpPr>
          <p:nvPr>
            <p:ph type="body" idx="1"/>
          </p:nvPr>
        </p:nvSpPr>
        <p:spPr>
          <a:xfrm>
            <a:off x="1752600" y="1981200"/>
            <a:ext cx="8534400" cy="4114800"/>
          </a:xfrm>
        </p:spPr>
        <p:txBody>
          <a:bodyPr/>
          <a:lstStyle/>
          <a:p>
            <a:pPr>
              <a:lnSpc>
                <a:spcPct val="120000"/>
              </a:lnSpc>
              <a:buFontTx/>
              <a:buNone/>
            </a:pPr>
            <a:r>
              <a:rPr lang="en-US" altLang="en-US" sz="3000" b="1">
                <a:solidFill>
                  <a:schemeClr val="accent1"/>
                </a:solidFill>
              </a:rPr>
              <a:t>	3)</a:t>
            </a:r>
            <a:endParaRPr lang="en-US" altLang="en-US" sz="3000" b="1"/>
          </a:p>
          <a:p>
            <a:pPr>
              <a:lnSpc>
                <a:spcPct val="120000"/>
              </a:lnSpc>
              <a:buFontTx/>
              <a:buNone/>
            </a:pPr>
            <a:r>
              <a:rPr lang="en-US" altLang="en-US" sz="3000" b="1"/>
              <a:t>	2.5 L  x  </a:t>
            </a:r>
            <a:r>
              <a:rPr lang="en-US" altLang="en-US" sz="3000" b="1" u="sng"/>
              <a:t>0.50 mole</a:t>
            </a:r>
            <a:r>
              <a:rPr lang="en-US" altLang="en-US" sz="3000" b="1"/>
              <a:t>  x  </a:t>
            </a:r>
            <a:r>
              <a:rPr lang="en-US" altLang="en-US" sz="3000" b="1" u="sng"/>
              <a:t> 74.6 g KCl</a:t>
            </a:r>
            <a:r>
              <a:rPr lang="en-US" altLang="en-US" sz="3000" b="1"/>
              <a:t> =  93 g KCl</a:t>
            </a:r>
          </a:p>
          <a:p>
            <a:pPr>
              <a:lnSpc>
                <a:spcPct val="120000"/>
              </a:lnSpc>
              <a:buFontTx/>
              <a:buNone/>
            </a:pPr>
            <a:r>
              <a:rPr lang="en-US" altLang="en-US" sz="3000" b="1"/>
              <a:t>			    1 L              1 mole KCl</a:t>
            </a:r>
            <a:endParaRPr lang="en-US" altLang="en-US">
              <a:solidFill>
                <a:schemeClr val="accent1"/>
              </a:solidFill>
            </a:endParaRPr>
          </a:p>
          <a:p>
            <a:pPr>
              <a:lnSpc>
                <a:spcPct val="120000"/>
              </a:lnSpc>
              <a:buFontTx/>
              <a:buNone/>
            </a:pPr>
            <a:endParaRPr lang="en-US" altLang="en-US">
              <a:solidFill>
                <a:schemeClr val="accent1"/>
              </a:solidFill>
            </a:endParaRPr>
          </a:p>
        </p:txBody>
      </p:sp>
      <p:graphicFrame>
        <p:nvGraphicFramePr>
          <p:cNvPr id="15364" name="Object 4"/>
          <p:cNvGraphicFramePr>
            <a:graphicFrameLocks noChangeAspect="1"/>
          </p:cNvGraphicFramePr>
          <p:nvPr/>
        </p:nvGraphicFramePr>
        <p:xfrm>
          <a:off x="7391401" y="3886200"/>
          <a:ext cx="1554163" cy="2286000"/>
        </p:xfrm>
        <a:graphic>
          <a:graphicData uri="http://schemas.openxmlformats.org/presentationml/2006/ole">
            <mc:AlternateContent xmlns:mc="http://schemas.openxmlformats.org/markup-compatibility/2006">
              <mc:Choice xmlns:v="urn:schemas-microsoft-com:vml" Requires="v">
                <p:oleObj spid="_x0000_s7171" name="Clip" r:id="rId3" imgW="1553760" imgH="2286000" progId="MS_ClipArt_Gallery.2">
                  <p:embed/>
                </p:oleObj>
              </mc:Choice>
              <mc:Fallback>
                <p:oleObj name="Clip" r:id="rId3" imgW="1553760" imgH="2286000" progId="MS_ClipArt_Gallery.2">
                  <p:embed/>
                  <p:pic>
                    <p:nvPicPr>
                      <p:cNvPr id="1536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1" y="3886200"/>
                        <a:ext cx="1554163"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17230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LecturePLUS Timberlake</a:t>
            </a:r>
          </a:p>
        </p:txBody>
      </p:sp>
      <p:sp>
        <p:nvSpPr>
          <p:cNvPr id="7" name="Slide Number Placeholder 5"/>
          <p:cNvSpPr>
            <a:spLocks noGrp="1"/>
          </p:cNvSpPr>
          <p:nvPr>
            <p:ph type="sldNum" sz="quarter" idx="12"/>
          </p:nvPr>
        </p:nvSpPr>
        <p:spPr/>
        <p:txBody>
          <a:bodyPr/>
          <a:lstStyle/>
          <a:p>
            <a:fld id="{55EA7FD8-73E7-44C8-A14F-41716D726DF7}" type="slidenum">
              <a:rPr lang="en-US" altLang="en-US"/>
              <a:pPr/>
              <a:t>16</a:t>
            </a:fld>
            <a:endParaRPr lang="en-US" altLang="en-US"/>
          </a:p>
        </p:txBody>
      </p:sp>
      <p:sp>
        <p:nvSpPr>
          <p:cNvPr id="16386" name="Rectangle 2"/>
          <p:cNvSpPr>
            <a:spLocks noGrp="1" noChangeArrowheads="1"/>
          </p:cNvSpPr>
          <p:nvPr>
            <p:ph type="title"/>
          </p:nvPr>
        </p:nvSpPr>
        <p:spPr>
          <a:xfrm>
            <a:off x="2209800" y="304800"/>
            <a:ext cx="7772400" cy="1143000"/>
          </a:xfrm>
          <a:ln w="38100">
            <a:solidFill>
              <a:schemeClr val="hlink"/>
            </a:solidFill>
            <a:miter lim="800000"/>
            <a:headEnd/>
            <a:tailEnd/>
          </a:ln>
        </p:spPr>
        <p:txBody>
          <a:bodyPr/>
          <a:lstStyle/>
          <a:p>
            <a:r>
              <a:rPr lang="en-US" altLang="en-US" sz="4000" b="1"/>
              <a:t>Learning Check M5</a:t>
            </a:r>
            <a:endParaRPr lang="en-US" altLang="en-US"/>
          </a:p>
        </p:txBody>
      </p:sp>
      <p:sp>
        <p:nvSpPr>
          <p:cNvPr id="16387" name="Rectangle 3"/>
          <p:cNvSpPr>
            <a:spLocks noGrp="1" noChangeArrowheads="1"/>
          </p:cNvSpPr>
          <p:nvPr>
            <p:ph type="body" idx="1"/>
          </p:nvPr>
        </p:nvSpPr>
        <p:spPr>
          <a:xfrm>
            <a:off x="1524000" y="1600200"/>
            <a:ext cx="9144000" cy="4953000"/>
          </a:xfrm>
        </p:spPr>
        <p:txBody>
          <a:bodyPr/>
          <a:lstStyle/>
          <a:p>
            <a:pPr>
              <a:buFontTx/>
              <a:buNone/>
            </a:pPr>
            <a:r>
              <a:rPr lang="en-US" altLang="en-US" b="1"/>
              <a:t>	How many milliliters </a:t>
            </a:r>
            <a:r>
              <a:rPr lang="en-US" altLang="en-US" sz="3000" b="1"/>
              <a:t>of stomach acid, which is 0.10 M HCl, contain 0.15 mole HCl?</a:t>
            </a:r>
          </a:p>
          <a:p>
            <a:pPr>
              <a:buFontTx/>
              <a:buNone/>
            </a:pPr>
            <a:endParaRPr lang="en-US" altLang="en-US" sz="3000" b="1"/>
          </a:p>
          <a:p>
            <a:pPr>
              <a:buFontTx/>
              <a:buNone/>
            </a:pPr>
            <a:r>
              <a:rPr lang="en-US" altLang="en-US" sz="3000" b="1">
                <a:solidFill>
                  <a:schemeClr val="accent1"/>
                </a:solidFill>
              </a:rPr>
              <a:t>	1) 150 mL </a:t>
            </a:r>
          </a:p>
          <a:p>
            <a:pPr>
              <a:buFontTx/>
              <a:buNone/>
            </a:pPr>
            <a:r>
              <a:rPr lang="en-US" altLang="en-US" sz="3000" b="1">
                <a:solidFill>
                  <a:schemeClr val="accent1"/>
                </a:solidFill>
              </a:rPr>
              <a:t>	2) 1500 mL</a:t>
            </a:r>
          </a:p>
          <a:p>
            <a:pPr>
              <a:buFontTx/>
              <a:buNone/>
            </a:pPr>
            <a:r>
              <a:rPr lang="en-US" altLang="en-US" sz="3000" b="1">
                <a:solidFill>
                  <a:schemeClr val="accent1"/>
                </a:solidFill>
              </a:rPr>
              <a:t>	3)  5000 mL</a:t>
            </a:r>
            <a:endParaRPr lang="en-US" altLang="en-US" sz="3000" b="1"/>
          </a:p>
          <a:p>
            <a:pPr>
              <a:buFontTx/>
              <a:buNone/>
            </a:pPr>
            <a:endParaRPr lang="en-US" altLang="en-US" sz="3000" b="1"/>
          </a:p>
          <a:p>
            <a:pPr>
              <a:buFontTx/>
              <a:buNone/>
            </a:pPr>
            <a:r>
              <a:rPr lang="en-US" altLang="en-US" sz="3000" b="1" i="1">
                <a:solidFill>
                  <a:schemeClr val="accent2"/>
                </a:solidFill>
              </a:rPr>
              <a:t>		</a:t>
            </a:r>
            <a:endParaRPr lang="en-US" altLang="en-US" sz="3000" b="1"/>
          </a:p>
        </p:txBody>
      </p:sp>
      <p:graphicFrame>
        <p:nvGraphicFramePr>
          <p:cNvPr id="16388" name="Object 4"/>
          <p:cNvGraphicFramePr>
            <a:graphicFrameLocks noChangeAspect="1"/>
          </p:cNvGraphicFramePr>
          <p:nvPr/>
        </p:nvGraphicFramePr>
        <p:xfrm>
          <a:off x="7988300" y="2819400"/>
          <a:ext cx="1481138" cy="2895600"/>
        </p:xfrm>
        <a:graphic>
          <a:graphicData uri="http://schemas.openxmlformats.org/presentationml/2006/ole">
            <mc:AlternateContent xmlns:mc="http://schemas.openxmlformats.org/markup-compatibility/2006">
              <mc:Choice xmlns:v="urn:schemas-microsoft-com:vml" Requires="v">
                <p:oleObj spid="_x0000_s8195" name="Clip" r:id="rId3" imgW="1168200" imgH="2286000" progId="MS_ClipArt_Gallery.2">
                  <p:embed/>
                </p:oleObj>
              </mc:Choice>
              <mc:Fallback>
                <p:oleObj name="Clip" r:id="rId3" imgW="1168200" imgH="2286000" progId="MS_ClipArt_Gallery.2">
                  <p:embed/>
                  <p:pic>
                    <p:nvPicPr>
                      <p:cNvPr id="1638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8300" y="2819400"/>
                        <a:ext cx="1481138"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21321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LecturePLUS Timberlake</a:t>
            </a:r>
          </a:p>
        </p:txBody>
      </p:sp>
      <p:sp>
        <p:nvSpPr>
          <p:cNvPr id="6" name="Slide Number Placeholder 5"/>
          <p:cNvSpPr>
            <a:spLocks noGrp="1"/>
          </p:cNvSpPr>
          <p:nvPr>
            <p:ph type="sldNum" sz="quarter" idx="12"/>
          </p:nvPr>
        </p:nvSpPr>
        <p:spPr/>
        <p:txBody>
          <a:bodyPr/>
          <a:lstStyle/>
          <a:p>
            <a:fld id="{F0B05758-D10E-4C90-9101-6F7014E85530}" type="slidenum">
              <a:rPr lang="en-US" altLang="en-US"/>
              <a:pPr/>
              <a:t>17</a:t>
            </a:fld>
            <a:endParaRPr lang="en-US" altLang="en-US"/>
          </a:p>
        </p:txBody>
      </p:sp>
      <p:sp>
        <p:nvSpPr>
          <p:cNvPr id="17410" name="Rectangle 2"/>
          <p:cNvSpPr>
            <a:spLocks noGrp="1" noChangeArrowheads="1"/>
          </p:cNvSpPr>
          <p:nvPr>
            <p:ph type="title"/>
          </p:nvPr>
        </p:nvSpPr>
        <p:spPr>
          <a:xfrm>
            <a:off x="2209800" y="304800"/>
            <a:ext cx="7772400" cy="1143000"/>
          </a:xfrm>
          <a:ln w="38100">
            <a:solidFill>
              <a:schemeClr val="hlink"/>
            </a:solidFill>
            <a:miter lim="800000"/>
            <a:headEnd/>
            <a:tailEnd/>
          </a:ln>
        </p:spPr>
        <p:txBody>
          <a:bodyPr/>
          <a:lstStyle/>
          <a:p>
            <a:r>
              <a:rPr lang="en-US" altLang="en-US" sz="4000" b="1"/>
              <a:t>Solution M5</a:t>
            </a:r>
            <a:endParaRPr lang="en-US" altLang="en-US"/>
          </a:p>
        </p:txBody>
      </p:sp>
      <p:sp>
        <p:nvSpPr>
          <p:cNvPr id="17411" name="Rectangle 3"/>
          <p:cNvSpPr>
            <a:spLocks noGrp="1" noChangeArrowheads="1"/>
          </p:cNvSpPr>
          <p:nvPr>
            <p:ph type="body" idx="1"/>
          </p:nvPr>
        </p:nvSpPr>
        <p:spPr>
          <a:xfrm>
            <a:off x="1524000" y="1600200"/>
            <a:ext cx="9144000" cy="4953000"/>
          </a:xfrm>
        </p:spPr>
        <p:txBody>
          <a:bodyPr/>
          <a:lstStyle/>
          <a:p>
            <a:pPr>
              <a:buFontTx/>
              <a:buNone/>
            </a:pPr>
            <a:r>
              <a:rPr lang="en-US" altLang="en-US" b="1"/>
              <a:t>	</a:t>
            </a:r>
          </a:p>
          <a:p>
            <a:pPr>
              <a:buFontTx/>
              <a:buNone/>
            </a:pPr>
            <a:r>
              <a:rPr lang="en-US" altLang="en-US" b="1">
                <a:solidFill>
                  <a:schemeClr val="accent1"/>
                </a:solidFill>
              </a:rPr>
              <a:t>	2) </a:t>
            </a:r>
            <a:r>
              <a:rPr lang="en-US" altLang="en-US" sz="3000" b="1"/>
              <a:t>0.15 mole HCl  x </a:t>
            </a:r>
            <a:r>
              <a:rPr lang="en-US" altLang="en-US" sz="3000" b="1" u="sng"/>
              <a:t> 1 L soln          </a:t>
            </a:r>
            <a:r>
              <a:rPr lang="en-US" altLang="en-US" sz="3000" b="1"/>
              <a:t>  x  </a:t>
            </a:r>
            <a:r>
              <a:rPr lang="en-US" altLang="en-US" sz="3000" b="1" u="sng"/>
              <a:t>1000 mL</a:t>
            </a:r>
            <a:r>
              <a:rPr lang="en-US" altLang="en-US" sz="3000" b="1"/>
              <a:t> </a:t>
            </a:r>
          </a:p>
          <a:p>
            <a:pPr>
              <a:buFontTx/>
              <a:buNone/>
            </a:pPr>
            <a:r>
              <a:rPr lang="en-US" altLang="en-US" sz="3000" b="1"/>
              <a:t>			                   0.10 mole HCl	       1 L	</a:t>
            </a:r>
          </a:p>
          <a:p>
            <a:pPr>
              <a:buFontTx/>
              <a:buNone/>
            </a:pPr>
            <a:r>
              <a:rPr lang="en-US" altLang="en-US" sz="3000" b="1" i="1">
                <a:solidFill>
                  <a:schemeClr val="accent2"/>
                </a:solidFill>
              </a:rPr>
              <a:t>			</a:t>
            </a:r>
            <a:r>
              <a:rPr lang="en-US" altLang="en-US" sz="3000" b="1" i="1">
                <a:solidFill>
                  <a:srgbClr val="66FF33"/>
                </a:solidFill>
              </a:rPr>
              <a:t>	          </a:t>
            </a:r>
            <a:r>
              <a:rPr lang="en-US" altLang="en-US" sz="3000" b="1">
                <a:solidFill>
                  <a:srgbClr val="66FF33"/>
                </a:solidFill>
              </a:rPr>
              <a:t>(Molarity </a:t>
            </a:r>
            <a:r>
              <a:rPr lang="en-US" altLang="en-US" sz="3000" b="1" i="1">
                <a:solidFill>
                  <a:srgbClr val="66FF33"/>
                </a:solidFill>
              </a:rPr>
              <a:t>inverted</a:t>
            </a:r>
            <a:r>
              <a:rPr lang="en-US" altLang="en-US" sz="3000" b="1">
                <a:solidFill>
                  <a:srgbClr val="66FF33"/>
                </a:solidFill>
              </a:rPr>
              <a:t>)</a:t>
            </a:r>
            <a:endParaRPr lang="en-US" altLang="en-US" sz="3000" b="1"/>
          </a:p>
          <a:p>
            <a:pPr>
              <a:buFontTx/>
              <a:buNone/>
            </a:pPr>
            <a:endParaRPr lang="en-US" altLang="en-US" sz="3000" b="1"/>
          </a:p>
          <a:p>
            <a:pPr>
              <a:buFontTx/>
              <a:buNone/>
            </a:pPr>
            <a:r>
              <a:rPr lang="en-US" altLang="en-US" sz="3000" b="1">
                <a:solidFill>
                  <a:schemeClr val="accent1"/>
                </a:solidFill>
              </a:rPr>
              <a:t>					 = 1500 mL HCl</a:t>
            </a:r>
          </a:p>
        </p:txBody>
      </p:sp>
    </p:spTree>
    <p:extLst>
      <p:ext uri="{BB962C8B-B14F-4D97-AF65-F5344CB8AC3E}">
        <p14:creationId xmlns:p14="http://schemas.microsoft.com/office/powerpoint/2010/main" val="1970161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LecturePLUS Timberlake</a:t>
            </a:r>
          </a:p>
        </p:txBody>
      </p:sp>
      <p:sp>
        <p:nvSpPr>
          <p:cNvPr id="7" name="Slide Number Placeholder 5"/>
          <p:cNvSpPr>
            <a:spLocks noGrp="1"/>
          </p:cNvSpPr>
          <p:nvPr>
            <p:ph type="sldNum" sz="quarter" idx="12"/>
          </p:nvPr>
        </p:nvSpPr>
        <p:spPr/>
        <p:txBody>
          <a:bodyPr/>
          <a:lstStyle/>
          <a:p>
            <a:fld id="{4336AA8A-3268-44FE-96B3-292FC90494FE}" type="slidenum">
              <a:rPr lang="en-US" altLang="en-US"/>
              <a:pPr/>
              <a:t>18</a:t>
            </a:fld>
            <a:endParaRPr lang="en-US" altLang="en-US"/>
          </a:p>
        </p:txBody>
      </p:sp>
      <p:sp>
        <p:nvSpPr>
          <p:cNvPr id="18434" name="Rectangle 2"/>
          <p:cNvSpPr>
            <a:spLocks noGrp="1" noChangeArrowheads="1"/>
          </p:cNvSpPr>
          <p:nvPr>
            <p:ph type="title"/>
          </p:nvPr>
        </p:nvSpPr>
        <p:spPr>
          <a:ln w="38100">
            <a:solidFill>
              <a:schemeClr val="hlink"/>
            </a:solidFill>
            <a:miter lim="800000"/>
            <a:headEnd/>
            <a:tailEnd/>
          </a:ln>
        </p:spPr>
        <p:txBody>
          <a:bodyPr/>
          <a:lstStyle/>
          <a:p>
            <a:r>
              <a:rPr lang="en-US" altLang="en-US" sz="4000" b="1"/>
              <a:t>Learning Check M6</a:t>
            </a:r>
            <a:endParaRPr lang="en-US" altLang="en-US"/>
          </a:p>
        </p:txBody>
      </p:sp>
      <p:sp>
        <p:nvSpPr>
          <p:cNvPr id="18435" name="Rectangle 3"/>
          <p:cNvSpPr>
            <a:spLocks noGrp="1" noChangeArrowheads="1"/>
          </p:cNvSpPr>
          <p:nvPr>
            <p:ph type="body" idx="1"/>
          </p:nvPr>
        </p:nvSpPr>
        <p:spPr>
          <a:xfrm>
            <a:off x="1752600" y="1981200"/>
            <a:ext cx="8610600" cy="4724400"/>
          </a:xfrm>
        </p:spPr>
        <p:txBody>
          <a:bodyPr/>
          <a:lstStyle/>
          <a:p>
            <a:pPr>
              <a:buFontTx/>
              <a:buNone/>
            </a:pPr>
            <a:r>
              <a:rPr lang="en-US" altLang="en-US" sz="3000" b="1"/>
              <a:t>	How many grams of NaOH are required to prepare 400. mL of 3.0 </a:t>
            </a:r>
            <a:r>
              <a:rPr lang="en-US" altLang="en-US" sz="3000" b="1" i="1"/>
              <a:t>M</a:t>
            </a:r>
            <a:r>
              <a:rPr lang="en-US" altLang="en-US" sz="3000" b="1"/>
              <a:t> NaOH solution?</a:t>
            </a:r>
          </a:p>
          <a:p>
            <a:pPr>
              <a:buFontTx/>
              <a:buNone/>
            </a:pPr>
            <a:endParaRPr lang="en-US" altLang="en-US" sz="3000" b="1"/>
          </a:p>
          <a:p>
            <a:pPr>
              <a:buFontTx/>
              <a:buNone/>
            </a:pPr>
            <a:r>
              <a:rPr lang="en-US" altLang="en-US" sz="3000" b="1">
                <a:solidFill>
                  <a:schemeClr val="accent1"/>
                </a:solidFill>
              </a:rPr>
              <a:t>	1)	12 g</a:t>
            </a:r>
          </a:p>
          <a:p>
            <a:pPr>
              <a:buFontTx/>
              <a:buNone/>
            </a:pPr>
            <a:r>
              <a:rPr lang="en-US" altLang="en-US" sz="3000" b="1">
                <a:solidFill>
                  <a:schemeClr val="accent1"/>
                </a:solidFill>
              </a:rPr>
              <a:t>	2)	48 g</a:t>
            </a:r>
          </a:p>
          <a:p>
            <a:pPr>
              <a:buFontTx/>
              <a:buNone/>
            </a:pPr>
            <a:r>
              <a:rPr lang="en-US" altLang="en-US" sz="3000" b="1">
                <a:solidFill>
                  <a:schemeClr val="accent1"/>
                </a:solidFill>
              </a:rPr>
              <a:t>	3)  300 g</a:t>
            </a:r>
          </a:p>
        </p:txBody>
      </p:sp>
      <p:graphicFrame>
        <p:nvGraphicFramePr>
          <p:cNvPr id="18436" name="Object 4"/>
          <p:cNvGraphicFramePr>
            <a:graphicFrameLocks noChangeAspect="1"/>
          </p:cNvGraphicFramePr>
          <p:nvPr/>
        </p:nvGraphicFramePr>
        <p:xfrm>
          <a:off x="7239000" y="3276600"/>
          <a:ext cx="2070100" cy="2579688"/>
        </p:xfrm>
        <a:graphic>
          <a:graphicData uri="http://schemas.openxmlformats.org/presentationml/2006/ole">
            <mc:AlternateContent xmlns:mc="http://schemas.openxmlformats.org/markup-compatibility/2006">
              <mc:Choice xmlns:v="urn:schemas-microsoft-com:vml" Requires="v">
                <p:oleObj spid="_x0000_s9219" name="Clip" r:id="rId3" imgW="716760" imgH="892440" progId="MS_ClipArt_Gallery.2">
                  <p:embed/>
                </p:oleObj>
              </mc:Choice>
              <mc:Fallback>
                <p:oleObj name="Clip" r:id="rId3" imgW="716760" imgH="892440" progId="MS_ClipArt_Gallery.2">
                  <p:embed/>
                  <p:pic>
                    <p:nvPicPr>
                      <p:cNvPr id="1843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276600"/>
                        <a:ext cx="2070100" cy="2579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0948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LecturePLUS Timberlake</a:t>
            </a:r>
          </a:p>
        </p:txBody>
      </p:sp>
      <p:sp>
        <p:nvSpPr>
          <p:cNvPr id="10" name="Slide Number Placeholder 5"/>
          <p:cNvSpPr>
            <a:spLocks noGrp="1"/>
          </p:cNvSpPr>
          <p:nvPr>
            <p:ph type="sldNum" sz="quarter" idx="12"/>
          </p:nvPr>
        </p:nvSpPr>
        <p:spPr/>
        <p:txBody>
          <a:bodyPr/>
          <a:lstStyle/>
          <a:p>
            <a:fld id="{BFB4FC17-BE3D-4B35-AC39-6AFE6EEC1820}" type="slidenum">
              <a:rPr lang="en-US" altLang="en-US"/>
              <a:pPr/>
              <a:t>19</a:t>
            </a:fld>
            <a:endParaRPr lang="en-US" altLang="en-US"/>
          </a:p>
        </p:txBody>
      </p:sp>
      <p:sp>
        <p:nvSpPr>
          <p:cNvPr id="19458" name="Rectangle 2"/>
          <p:cNvSpPr>
            <a:spLocks noGrp="1" noChangeArrowheads="1"/>
          </p:cNvSpPr>
          <p:nvPr>
            <p:ph type="title"/>
          </p:nvPr>
        </p:nvSpPr>
        <p:spPr>
          <a:ln w="38100">
            <a:solidFill>
              <a:schemeClr val="hlink"/>
            </a:solidFill>
            <a:miter lim="800000"/>
            <a:headEnd/>
            <a:tailEnd/>
          </a:ln>
        </p:spPr>
        <p:txBody>
          <a:bodyPr/>
          <a:lstStyle/>
          <a:p>
            <a:r>
              <a:rPr lang="en-US" altLang="en-US" sz="4000" b="1"/>
              <a:t>Solution M6</a:t>
            </a:r>
            <a:endParaRPr lang="en-US" altLang="en-US"/>
          </a:p>
        </p:txBody>
      </p:sp>
      <p:sp>
        <p:nvSpPr>
          <p:cNvPr id="19459" name="Rectangle 3"/>
          <p:cNvSpPr>
            <a:spLocks noGrp="1" noChangeArrowheads="1"/>
          </p:cNvSpPr>
          <p:nvPr>
            <p:ph type="body" idx="1"/>
          </p:nvPr>
        </p:nvSpPr>
        <p:spPr>
          <a:xfrm>
            <a:off x="1828800" y="1981200"/>
            <a:ext cx="8610600" cy="4648200"/>
          </a:xfrm>
        </p:spPr>
        <p:txBody>
          <a:bodyPr>
            <a:normAutofit lnSpcReduction="10000"/>
          </a:bodyPr>
          <a:lstStyle/>
          <a:p>
            <a:pPr>
              <a:lnSpc>
                <a:spcPct val="80000"/>
              </a:lnSpc>
              <a:buFontTx/>
              <a:buNone/>
            </a:pPr>
            <a:r>
              <a:rPr lang="en-US" altLang="en-US" sz="3000" b="1">
                <a:solidFill>
                  <a:schemeClr val="accent1"/>
                </a:solidFill>
              </a:rPr>
              <a:t>2)</a:t>
            </a:r>
            <a:r>
              <a:rPr lang="en-US" altLang="en-US" sz="3000" b="1"/>
              <a:t>  400. mL  x </a:t>
            </a:r>
            <a:r>
              <a:rPr lang="en-US" altLang="en-US" sz="3000" b="1" u="sng"/>
              <a:t>  1 L     </a:t>
            </a:r>
            <a:r>
              <a:rPr lang="en-US" altLang="en-US" sz="3000" b="1"/>
              <a:t> =   0.400 L</a:t>
            </a:r>
          </a:p>
          <a:p>
            <a:pPr>
              <a:lnSpc>
                <a:spcPct val="80000"/>
              </a:lnSpc>
              <a:buFontTx/>
              <a:buNone/>
            </a:pPr>
            <a:r>
              <a:rPr lang="en-US" altLang="en-US" sz="3000" b="1"/>
              <a:t>		  	      1000 mL</a:t>
            </a:r>
          </a:p>
          <a:p>
            <a:pPr>
              <a:lnSpc>
                <a:spcPct val="80000"/>
              </a:lnSpc>
              <a:buFontTx/>
              <a:buNone/>
            </a:pPr>
            <a:endParaRPr lang="en-US" altLang="en-US" sz="3000" b="1"/>
          </a:p>
          <a:p>
            <a:pPr>
              <a:lnSpc>
                <a:spcPct val="40000"/>
              </a:lnSpc>
              <a:buFontTx/>
              <a:buNone/>
            </a:pPr>
            <a:endParaRPr lang="en-US" altLang="en-US" sz="3000" b="1"/>
          </a:p>
          <a:p>
            <a:pPr>
              <a:lnSpc>
                <a:spcPct val="80000"/>
              </a:lnSpc>
              <a:buFontTx/>
              <a:buNone/>
            </a:pPr>
            <a:r>
              <a:rPr lang="en-US" altLang="en-US" sz="3000" b="1"/>
              <a:t> 0.400 L x  </a:t>
            </a:r>
            <a:r>
              <a:rPr lang="en-US" altLang="en-US" sz="3000" b="1" u="sng"/>
              <a:t>3.0 mole NaOH </a:t>
            </a:r>
            <a:r>
              <a:rPr lang="en-US" altLang="en-US" sz="3000" b="1"/>
              <a:t>  x   </a:t>
            </a:r>
            <a:r>
              <a:rPr lang="en-US" altLang="en-US" sz="3000" b="1" u="sng"/>
              <a:t>40.0 g NaOH</a:t>
            </a:r>
            <a:r>
              <a:rPr lang="en-US" altLang="en-US" sz="3000" b="1"/>
              <a:t>  	  		       1 L			1 mole NaOH </a:t>
            </a:r>
          </a:p>
          <a:p>
            <a:pPr>
              <a:lnSpc>
                <a:spcPct val="80000"/>
              </a:lnSpc>
              <a:buFontTx/>
              <a:buNone/>
            </a:pPr>
            <a:r>
              <a:rPr lang="en-US" altLang="en-US" sz="3000" b="1"/>
              <a:t>		</a:t>
            </a:r>
            <a:r>
              <a:rPr lang="en-US" altLang="en-US" sz="2600">
                <a:solidFill>
                  <a:srgbClr val="99FF33"/>
                </a:solidFill>
              </a:rPr>
              <a:t>					(molar mass)</a:t>
            </a:r>
          </a:p>
          <a:p>
            <a:pPr>
              <a:lnSpc>
                <a:spcPct val="80000"/>
              </a:lnSpc>
              <a:buFontTx/>
              <a:buNone/>
            </a:pPr>
            <a:r>
              <a:rPr lang="en-US" altLang="en-US" sz="3000" b="1"/>
              <a:t>			</a:t>
            </a:r>
          </a:p>
          <a:p>
            <a:pPr>
              <a:lnSpc>
                <a:spcPct val="80000"/>
              </a:lnSpc>
              <a:buFontTx/>
              <a:buNone/>
            </a:pPr>
            <a:r>
              <a:rPr lang="en-US" altLang="en-US" sz="3000" b="1"/>
              <a:t>							=  </a:t>
            </a:r>
            <a:r>
              <a:rPr lang="en-US" altLang="en-US" sz="3000" b="1">
                <a:solidFill>
                  <a:schemeClr val="accent1"/>
                </a:solidFill>
              </a:rPr>
              <a:t>48 g NaOH</a:t>
            </a:r>
            <a:r>
              <a:rPr lang="en-US" altLang="en-US" sz="3000" b="1"/>
              <a:t> </a:t>
            </a:r>
          </a:p>
          <a:p>
            <a:pPr>
              <a:lnSpc>
                <a:spcPct val="80000"/>
              </a:lnSpc>
              <a:buFontTx/>
              <a:buNone/>
            </a:pPr>
            <a:endParaRPr lang="en-US" altLang="en-US" sz="3000" b="1"/>
          </a:p>
          <a:p>
            <a:pPr>
              <a:lnSpc>
                <a:spcPct val="80000"/>
              </a:lnSpc>
              <a:buFontTx/>
              <a:buNone/>
            </a:pPr>
            <a:r>
              <a:rPr lang="en-US" altLang="en-US" sz="3000" b="1"/>
              <a:t>				</a:t>
            </a:r>
          </a:p>
        </p:txBody>
      </p:sp>
      <p:sp>
        <p:nvSpPr>
          <p:cNvPr id="19460" name="Line 4"/>
          <p:cNvSpPr>
            <a:spLocks noChangeShapeType="1"/>
          </p:cNvSpPr>
          <p:nvPr/>
        </p:nvSpPr>
        <p:spPr bwMode="auto">
          <a:xfrm flipH="1">
            <a:off x="2743200" y="3581400"/>
            <a:ext cx="685800" cy="60960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Line 5"/>
          <p:cNvSpPr>
            <a:spLocks noChangeShapeType="1"/>
          </p:cNvSpPr>
          <p:nvPr/>
        </p:nvSpPr>
        <p:spPr bwMode="auto">
          <a:xfrm flipH="1">
            <a:off x="4495800" y="4038600"/>
            <a:ext cx="838200" cy="53340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Line 6"/>
          <p:cNvSpPr>
            <a:spLocks noChangeShapeType="1"/>
          </p:cNvSpPr>
          <p:nvPr/>
        </p:nvSpPr>
        <p:spPr bwMode="auto">
          <a:xfrm flipH="1">
            <a:off x="7848600" y="4114800"/>
            <a:ext cx="838200" cy="38100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Line 7"/>
          <p:cNvSpPr>
            <a:spLocks noChangeShapeType="1"/>
          </p:cNvSpPr>
          <p:nvPr/>
        </p:nvSpPr>
        <p:spPr bwMode="auto">
          <a:xfrm flipH="1">
            <a:off x="4419600" y="3657600"/>
            <a:ext cx="1066800" cy="45720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589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US" altLang="en-US" dirty="0">
                <a:solidFill>
                  <a:srgbClr val="FF6600"/>
                </a:solidFill>
              </a:rPr>
              <a:t>Concentration</a:t>
            </a:r>
          </a:p>
        </p:txBody>
      </p:sp>
      <p:sp>
        <p:nvSpPr>
          <p:cNvPr id="3075" name="Content Placeholder 2"/>
          <p:cNvSpPr>
            <a:spLocks noGrp="1"/>
          </p:cNvSpPr>
          <p:nvPr>
            <p:ph idx="1"/>
          </p:nvPr>
        </p:nvSpPr>
        <p:spPr>
          <a:xfrm>
            <a:off x="664234" y="1885950"/>
            <a:ext cx="7260566" cy="4171950"/>
          </a:xfrm>
        </p:spPr>
        <p:txBody>
          <a:bodyPr/>
          <a:lstStyle/>
          <a:p>
            <a:r>
              <a:rPr lang="en-US" altLang="en-US" dirty="0"/>
              <a:t>Solution </a:t>
            </a:r>
          </a:p>
          <a:p>
            <a:pPr lvl="1"/>
            <a:r>
              <a:rPr lang="en-US" altLang="en-US" dirty="0"/>
              <a:t>homogeneous mixture </a:t>
            </a:r>
          </a:p>
          <a:p>
            <a:pPr lvl="1"/>
            <a:r>
              <a:rPr lang="en-US" altLang="en-US" dirty="0"/>
              <a:t>solute dissolved in solvent</a:t>
            </a:r>
          </a:p>
          <a:p>
            <a:r>
              <a:rPr lang="en-US" altLang="en-US" dirty="0"/>
              <a:t>Concentration </a:t>
            </a:r>
          </a:p>
          <a:p>
            <a:pPr lvl="1"/>
            <a:r>
              <a:rPr lang="en-US" altLang="en-US" dirty="0"/>
              <a:t>ratio of the amount of solute to the amount of solvent.</a:t>
            </a:r>
          </a:p>
        </p:txBody>
      </p:sp>
      <p:pic>
        <p:nvPicPr>
          <p:cNvPr id="3076" name="Picture 5" descr="File:SaltInWaterSolutionLiquid.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1981201"/>
            <a:ext cx="1905000" cy="361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14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LecturePLUS Timberlake</a:t>
            </a:r>
          </a:p>
        </p:txBody>
      </p:sp>
      <p:sp>
        <p:nvSpPr>
          <p:cNvPr id="7" name="Slide Number Placeholder 5"/>
          <p:cNvSpPr>
            <a:spLocks noGrp="1"/>
          </p:cNvSpPr>
          <p:nvPr>
            <p:ph type="sldNum" sz="quarter" idx="12"/>
          </p:nvPr>
        </p:nvSpPr>
        <p:spPr/>
        <p:txBody>
          <a:bodyPr/>
          <a:lstStyle/>
          <a:p>
            <a:fld id="{BCDED47D-14BC-4103-A50D-F5F540250575}" type="slidenum">
              <a:rPr lang="en-US" altLang="en-US"/>
              <a:pPr/>
              <a:t>3</a:t>
            </a:fld>
            <a:endParaRPr lang="en-US" altLang="en-US"/>
          </a:p>
        </p:txBody>
      </p:sp>
      <p:sp>
        <p:nvSpPr>
          <p:cNvPr id="5122" name="Rectangle 2"/>
          <p:cNvSpPr>
            <a:spLocks noGrp="1" noChangeArrowheads="1"/>
          </p:cNvSpPr>
          <p:nvPr>
            <p:ph type="title"/>
          </p:nvPr>
        </p:nvSpPr>
        <p:spPr>
          <a:xfrm>
            <a:off x="1828800" y="609600"/>
            <a:ext cx="8153400" cy="1143000"/>
          </a:xfrm>
          <a:ln w="57150">
            <a:solidFill>
              <a:schemeClr val="hlink"/>
            </a:solidFill>
            <a:miter lim="800000"/>
            <a:headEnd/>
            <a:tailEnd/>
          </a:ln>
        </p:spPr>
        <p:txBody>
          <a:bodyPr/>
          <a:lstStyle/>
          <a:p>
            <a:r>
              <a:rPr lang="en-US" altLang="en-US" sz="4000" b="1" dirty="0"/>
              <a:t>Molarity (M)</a:t>
            </a:r>
          </a:p>
        </p:txBody>
      </p:sp>
      <p:sp>
        <p:nvSpPr>
          <p:cNvPr id="5123" name="Rectangle 3"/>
          <p:cNvSpPr>
            <a:spLocks noGrp="1" noChangeArrowheads="1"/>
          </p:cNvSpPr>
          <p:nvPr>
            <p:ph type="body" idx="1"/>
          </p:nvPr>
        </p:nvSpPr>
        <p:spPr>
          <a:xfrm>
            <a:off x="1828800" y="1676400"/>
            <a:ext cx="8458200" cy="4419600"/>
          </a:xfrm>
        </p:spPr>
        <p:txBody>
          <a:bodyPr/>
          <a:lstStyle/>
          <a:p>
            <a:pPr algn="ctr">
              <a:lnSpc>
                <a:spcPct val="50000"/>
              </a:lnSpc>
              <a:buFontTx/>
              <a:buNone/>
            </a:pPr>
            <a:endParaRPr lang="en-US" altLang="en-US" b="1"/>
          </a:p>
          <a:p>
            <a:pPr>
              <a:buFontTx/>
              <a:buNone/>
            </a:pPr>
            <a:r>
              <a:rPr lang="en-US" altLang="en-US" sz="3000" b="1"/>
              <a:t>	A concentration that expresses the  </a:t>
            </a:r>
          </a:p>
          <a:p>
            <a:pPr>
              <a:buFontTx/>
              <a:buNone/>
            </a:pPr>
            <a:r>
              <a:rPr lang="en-US" altLang="en-US" sz="3000" b="1"/>
              <a:t>	moles of solute in 1 L of solution</a:t>
            </a:r>
          </a:p>
          <a:p>
            <a:pPr>
              <a:buFontTx/>
              <a:buNone/>
            </a:pPr>
            <a:endParaRPr lang="en-US" altLang="en-US" sz="3000" b="1"/>
          </a:p>
          <a:p>
            <a:pPr>
              <a:buFontTx/>
              <a:buNone/>
            </a:pPr>
            <a:r>
              <a:rPr lang="en-US" altLang="en-US" sz="3000" b="1"/>
              <a:t>		Molarity (M</a:t>
            </a:r>
            <a:r>
              <a:rPr lang="en-US" altLang="en-US" sz="3000" b="1" i="1"/>
              <a:t>)</a:t>
            </a:r>
            <a:r>
              <a:rPr lang="en-US" altLang="en-US" sz="3000" b="1"/>
              <a:t>  =    </a:t>
            </a:r>
            <a:r>
              <a:rPr lang="en-US" altLang="en-US" sz="3000" b="1" u="sng">
                <a:solidFill>
                  <a:schemeClr val="accent2"/>
                </a:solidFill>
              </a:rPr>
              <a:t>moles of</a:t>
            </a:r>
            <a:r>
              <a:rPr lang="en-US" altLang="en-US" sz="3000" b="1" u="sng"/>
              <a:t> solute</a:t>
            </a:r>
            <a:endParaRPr lang="en-US" altLang="en-US" sz="3000" b="1"/>
          </a:p>
          <a:p>
            <a:pPr>
              <a:buFontTx/>
              <a:buNone/>
            </a:pPr>
            <a:r>
              <a:rPr lang="en-US" altLang="en-US" sz="3000" b="1"/>
              <a:t>			                    </a:t>
            </a:r>
            <a:r>
              <a:rPr lang="en-US" altLang="en-US" sz="3000" b="1">
                <a:solidFill>
                  <a:schemeClr val="accent2"/>
                </a:solidFill>
              </a:rPr>
              <a:t>1 liter</a:t>
            </a:r>
            <a:r>
              <a:rPr lang="en-US" altLang="en-US" sz="3000" b="1"/>
              <a:t> solution</a:t>
            </a:r>
          </a:p>
          <a:p>
            <a:pPr>
              <a:buFontTx/>
              <a:buNone/>
            </a:pPr>
            <a:endParaRPr lang="en-US" altLang="en-US" sz="3000" b="1"/>
          </a:p>
          <a:p>
            <a:pPr>
              <a:buFontTx/>
              <a:buNone/>
            </a:pPr>
            <a:endParaRPr lang="en-US" altLang="en-US"/>
          </a:p>
        </p:txBody>
      </p:sp>
      <p:graphicFrame>
        <p:nvGraphicFramePr>
          <p:cNvPr id="5124" name="Object 4"/>
          <p:cNvGraphicFramePr>
            <a:graphicFrameLocks noChangeAspect="1"/>
          </p:cNvGraphicFramePr>
          <p:nvPr/>
        </p:nvGraphicFramePr>
        <p:xfrm>
          <a:off x="7924801" y="4267200"/>
          <a:ext cx="2003425" cy="2147888"/>
        </p:xfrm>
        <a:graphic>
          <a:graphicData uri="http://schemas.openxmlformats.org/presentationml/2006/ole">
            <mc:AlternateContent xmlns:mc="http://schemas.openxmlformats.org/markup-compatibility/2006">
              <mc:Choice xmlns:v="urn:schemas-microsoft-com:vml" Requires="v">
                <p:oleObj spid="_x0000_s1027" name="Clip" r:id="rId3" imgW="1079640" imgH="1158120" progId="MS_ClipArt_Gallery.2">
                  <p:embed/>
                </p:oleObj>
              </mc:Choice>
              <mc:Fallback>
                <p:oleObj name="Clip" r:id="rId3" imgW="1079640" imgH="1158120" progId="MS_ClipArt_Gallery.2">
                  <p:embed/>
                  <p:pic>
                    <p:nvPicPr>
                      <p:cNvPr id="512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1" y="4267200"/>
                        <a:ext cx="2003425" cy="2147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5758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LecturePLUS Timberlake</a:t>
            </a:r>
          </a:p>
        </p:txBody>
      </p:sp>
      <p:sp>
        <p:nvSpPr>
          <p:cNvPr id="6" name="Slide Number Placeholder 5"/>
          <p:cNvSpPr>
            <a:spLocks noGrp="1"/>
          </p:cNvSpPr>
          <p:nvPr>
            <p:ph type="sldNum" sz="quarter" idx="12"/>
          </p:nvPr>
        </p:nvSpPr>
        <p:spPr/>
        <p:txBody>
          <a:bodyPr/>
          <a:lstStyle/>
          <a:p>
            <a:fld id="{4695EBC9-0747-487E-B48A-5052655002D5}" type="slidenum">
              <a:rPr lang="en-US" altLang="en-US"/>
              <a:pPr/>
              <a:t>4</a:t>
            </a:fld>
            <a:endParaRPr lang="en-US" altLang="en-US"/>
          </a:p>
        </p:txBody>
      </p:sp>
      <p:sp>
        <p:nvSpPr>
          <p:cNvPr id="4098" name="Rectangle 2"/>
          <p:cNvSpPr>
            <a:spLocks noGrp="1" noChangeArrowheads="1"/>
          </p:cNvSpPr>
          <p:nvPr>
            <p:ph type="title"/>
          </p:nvPr>
        </p:nvSpPr>
        <p:spPr>
          <a:ln w="38100">
            <a:solidFill>
              <a:schemeClr val="hlink"/>
            </a:solidFill>
            <a:miter lim="800000"/>
            <a:headEnd/>
            <a:tailEnd/>
          </a:ln>
        </p:spPr>
        <p:txBody>
          <a:bodyPr/>
          <a:lstStyle/>
          <a:p>
            <a:r>
              <a:rPr lang="en-US" altLang="en-US" sz="4000" b="1"/>
              <a:t>Units of Molarity</a:t>
            </a:r>
            <a:endParaRPr lang="en-US" altLang="en-US" sz="3000"/>
          </a:p>
        </p:txBody>
      </p:sp>
      <p:sp>
        <p:nvSpPr>
          <p:cNvPr id="4099" name="Rectangle 3"/>
          <p:cNvSpPr>
            <a:spLocks noGrp="1" noChangeArrowheads="1"/>
          </p:cNvSpPr>
          <p:nvPr>
            <p:ph type="body" idx="1"/>
          </p:nvPr>
        </p:nvSpPr>
        <p:spPr>
          <a:xfrm>
            <a:off x="1828800" y="1981200"/>
            <a:ext cx="8534400" cy="4876800"/>
          </a:xfrm>
        </p:spPr>
        <p:txBody>
          <a:bodyPr/>
          <a:lstStyle/>
          <a:p>
            <a:pPr>
              <a:buFontTx/>
              <a:buNone/>
            </a:pPr>
            <a:r>
              <a:rPr lang="en-US" altLang="en-US" sz="3000" b="1"/>
              <a:t>2.0 M HCl  		=      </a:t>
            </a:r>
            <a:r>
              <a:rPr lang="en-US" altLang="en-US" sz="3000" b="1" u="sng"/>
              <a:t>2.0 moles HCl      </a:t>
            </a:r>
          </a:p>
          <a:p>
            <a:pPr>
              <a:buFontTx/>
              <a:buNone/>
            </a:pPr>
            <a:r>
              <a:rPr lang="en-US" altLang="en-US" sz="3000" b="1"/>
              <a:t>				                1 L HCl solution</a:t>
            </a:r>
          </a:p>
          <a:p>
            <a:pPr>
              <a:buFontTx/>
              <a:buNone/>
            </a:pPr>
            <a:endParaRPr lang="en-US" altLang="en-US" sz="3000" b="1"/>
          </a:p>
          <a:p>
            <a:pPr>
              <a:buFontTx/>
              <a:buNone/>
            </a:pPr>
            <a:r>
              <a:rPr lang="en-US" altLang="en-US" sz="3000" b="1"/>
              <a:t>6.0 M HCl			=      </a:t>
            </a:r>
            <a:r>
              <a:rPr lang="en-US" altLang="en-US" sz="3000" b="1" u="sng"/>
              <a:t> 6.0  moles HCl</a:t>
            </a:r>
            <a:r>
              <a:rPr lang="en-US" altLang="en-US" sz="3000" b="1"/>
              <a:t>  </a:t>
            </a:r>
            <a:r>
              <a:rPr lang="en-US" altLang="en-US" sz="3000" b="1" u="sng"/>
              <a:t>  </a:t>
            </a:r>
            <a:endParaRPr lang="en-US" altLang="en-US" sz="3000" b="1"/>
          </a:p>
          <a:p>
            <a:pPr>
              <a:buFontTx/>
              <a:buNone/>
            </a:pPr>
            <a:r>
              <a:rPr lang="en-US" altLang="en-US" sz="3000" b="1"/>
              <a:t>				                 1 L HCl solution	</a:t>
            </a:r>
          </a:p>
          <a:p>
            <a:pPr>
              <a:lnSpc>
                <a:spcPct val="60000"/>
              </a:lnSpc>
              <a:buFontTx/>
              <a:buNone/>
            </a:pPr>
            <a:endParaRPr lang="en-US" altLang="en-US" sz="3000" b="1"/>
          </a:p>
        </p:txBody>
      </p:sp>
    </p:spTree>
    <p:extLst>
      <p:ext uri="{BB962C8B-B14F-4D97-AF65-F5344CB8AC3E}">
        <p14:creationId xmlns:p14="http://schemas.microsoft.com/office/powerpoint/2010/main" val="2398978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reminders:</a:t>
            </a:r>
          </a:p>
        </p:txBody>
      </p:sp>
      <p:sp>
        <p:nvSpPr>
          <p:cNvPr id="3" name="Content Placeholder 2"/>
          <p:cNvSpPr>
            <a:spLocks noGrp="1"/>
          </p:cNvSpPr>
          <p:nvPr>
            <p:ph idx="1"/>
          </p:nvPr>
        </p:nvSpPr>
        <p:spPr/>
        <p:txBody>
          <a:bodyPr/>
          <a:lstStyle/>
          <a:p>
            <a:r>
              <a:rPr lang="en-US" dirty="0"/>
              <a:t>Moles</a:t>
            </a:r>
          </a:p>
          <a:p>
            <a:pPr lvl="1"/>
            <a:r>
              <a:rPr lang="en-US" dirty="0"/>
              <a:t>Grams </a:t>
            </a:r>
            <a:r>
              <a:rPr lang="en-US" dirty="0">
                <a:sym typeface="Wingdings" panose="05000000000000000000" pitchFamily="2" charset="2"/>
              </a:rPr>
              <a:t> moles</a:t>
            </a:r>
          </a:p>
          <a:p>
            <a:pPr lvl="2"/>
            <a:r>
              <a:rPr lang="en-US" dirty="0">
                <a:sym typeface="Wingdings" panose="05000000000000000000" pitchFamily="2" charset="2"/>
              </a:rPr>
              <a:t>Molar mass</a:t>
            </a:r>
          </a:p>
          <a:p>
            <a:r>
              <a:rPr lang="en-US" dirty="0"/>
              <a:t>Volume</a:t>
            </a:r>
          </a:p>
          <a:p>
            <a:pPr lvl="1"/>
            <a:r>
              <a:rPr lang="en-US" dirty="0"/>
              <a:t>Milliliter </a:t>
            </a:r>
            <a:r>
              <a:rPr lang="en-US" dirty="0">
                <a:sym typeface="Wingdings" panose="05000000000000000000" pitchFamily="2" charset="2"/>
              </a:rPr>
              <a:t> Liter </a:t>
            </a:r>
          </a:p>
          <a:p>
            <a:pPr lvl="2"/>
            <a:r>
              <a:rPr lang="en-US" dirty="0">
                <a:sym typeface="Wingdings" panose="05000000000000000000" pitchFamily="2" charset="2"/>
              </a:rPr>
              <a:t>1000 mL = 1 L</a:t>
            </a:r>
            <a:endParaRPr lang="en-US" dirty="0"/>
          </a:p>
        </p:txBody>
      </p:sp>
    </p:spTree>
    <p:extLst>
      <p:ext uri="{BB962C8B-B14F-4D97-AF65-F5344CB8AC3E}">
        <p14:creationId xmlns:p14="http://schemas.microsoft.com/office/powerpoint/2010/main" val="69565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LecturePLUS Timberlake</a:t>
            </a:r>
          </a:p>
        </p:txBody>
      </p:sp>
      <p:sp>
        <p:nvSpPr>
          <p:cNvPr id="7" name="Slide Number Placeholder 5"/>
          <p:cNvSpPr>
            <a:spLocks noGrp="1"/>
          </p:cNvSpPr>
          <p:nvPr>
            <p:ph type="sldNum" sz="quarter" idx="12"/>
          </p:nvPr>
        </p:nvSpPr>
        <p:spPr/>
        <p:txBody>
          <a:bodyPr/>
          <a:lstStyle/>
          <a:p>
            <a:fld id="{D4C9ABEA-2597-4A7B-9DEB-97C3300EC023}" type="slidenum">
              <a:rPr lang="en-US" altLang="en-US"/>
              <a:pPr/>
              <a:t>6</a:t>
            </a:fld>
            <a:endParaRPr lang="en-US" altLang="en-US"/>
          </a:p>
        </p:txBody>
      </p:sp>
      <p:sp>
        <p:nvSpPr>
          <p:cNvPr id="6146" name="Rectangle 2"/>
          <p:cNvSpPr>
            <a:spLocks noGrp="1" noChangeArrowheads="1"/>
          </p:cNvSpPr>
          <p:nvPr>
            <p:ph type="title"/>
          </p:nvPr>
        </p:nvSpPr>
        <p:spPr>
          <a:ln w="38100">
            <a:solidFill>
              <a:schemeClr val="hlink"/>
            </a:solidFill>
            <a:miter lim="800000"/>
            <a:headEnd/>
            <a:tailEnd/>
          </a:ln>
        </p:spPr>
        <p:txBody>
          <a:bodyPr/>
          <a:lstStyle/>
          <a:p>
            <a:r>
              <a:rPr lang="en-US" altLang="en-US" sz="4000" b="1" dirty="0"/>
              <a:t>Calculating Molarity</a:t>
            </a:r>
            <a:endParaRPr lang="en-US" altLang="en-US" dirty="0"/>
          </a:p>
        </p:txBody>
      </p:sp>
      <p:sp>
        <p:nvSpPr>
          <p:cNvPr id="6147" name="Rectangle 3"/>
          <p:cNvSpPr>
            <a:spLocks noGrp="1" noChangeArrowheads="1"/>
          </p:cNvSpPr>
          <p:nvPr>
            <p:ph type="body" idx="1"/>
          </p:nvPr>
        </p:nvSpPr>
        <p:spPr>
          <a:xfrm>
            <a:off x="120770" y="1981200"/>
            <a:ext cx="11930332" cy="4876800"/>
          </a:xfrm>
        </p:spPr>
        <p:txBody>
          <a:bodyPr>
            <a:normAutofit/>
          </a:bodyPr>
          <a:lstStyle/>
          <a:p>
            <a:pPr>
              <a:lnSpc>
                <a:spcPct val="90000"/>
              </a:lnSpc>
              <a:buFontTx/>
              <a:buNone/>
            </a:pPr>
            <a:r>
              <a:rPr lang="en-US" altLang="en-US" dirty="0"/>
              <a:t>	</a:t>
            </a:r>
            <a:r>
              <a:rPr lang="en-US" altLang="en-US" sz="3000" b="1" dirty="0" err="1"/>
              <a:t>NaOH</a:t>
            </a:r>
            <a:r>
              <a:rPr lang="en-US" altLang="en-US" sz="3000" b="1" dirty="0"/>
              <a:t> is used to open stopped sinks, to treat	cellulose in the making of nylon, and to remove potato peels commercially.  If 4.0 g </a:t>
            </a:r>
            <a:r>
              <a:rPr lang="en-US" altLang="en-US" sz="3000" b="1" dirty="0" err="1"/>
              <a:t>NaOH</a:t>
            </a:r>
            <a:r>
              <a:rPr lang="en-US" altLang="en-US" sz="3000" b="1" dirty="0"/>
              <a:t> are used to make 500. mL of </a:t>
            </a:r>
            <a:r>
              <a:rPr lang="en-US" altLang="en-US" sz="3000" b="1" dirty="0" err="1"/>
              <a:t>NaOH</a:t>
            </a:r>
            <a:r>
              <a:rPr lang="en-US" altLang="en-US" sz="3000" b="1" dirty="0"/>
              <a:t> solution, what is the molarity (M) of the  solution?</a:t>
            </a:r>
          </a:p>
          <a:p>
            <a:endParaRPr lang="en-US" altLang="en-US" dirty="0"/>
          </a:p>
          <a:p>
            <a:pPr>
              <a:buFontTx/>
              <a:buNone/>
            </a:pPr>
            <a:r>
              <a:rPr lang="en-US" altLang="en-US" dirty="0"/>
              <a:t>	</a:t>
            </a:r>
          </a:p>
        </p:txBody>
      </p:sp>
      <p:graphicFrame>
        <p:nvGraphicFramePr>
          <p:cNvPr id="6148" name="Object 4"/>
          <p:cNvGraphicFramePr>
            <a:graphicFrameLocks noChangeAspect="1"/>
          </p:cNvGraphicFramePr>
          <p:nvPr>
            <p:extLst>
              <p:ext uri="{D42A27DB-BD31-4B8C-83A1-F6EECF244321}">
                <p14:modId xmlns:p14="http://schemas.microsoft.com/office/powerpoint/2010/main" val="543067508"/>
              </p:ext>
            </p:extLst>
          </p:nvPr>
        </p:nvGraphicFramePr>
        <p:xfrm>
          <a:off x="8413630" y="325437"/>
          <a:ext cx="3429000" cy="1655763"/>
        </p:xfrm>
        <a:graphic>
          <a:graphicData uri="http://schemas.openxmlformats.org/presentationml/2006/ole">
            <mc:AlternateContent xmlns:mc="http://schemas.openxmlformats.org/markup-compatibility/2006">
              <mc:Choice xmlns:v="urn:schemas-microsoft-com:vml" Requires="v">
                <p:oleObj spid="_x0000_s2051" name="Clip" r:id="rId3" imgW="1261440" imgH="609480" progId="MS_ClipArt_Gallery.2">
                  <p:embed/>
                </p:oleObj>
              </mc:Choice>
              <mc:Fallback>
                <p:oleObj name="Clip" r:id="rId3" imgW="1261440" imgH="609480" progId="MS_ClipArt_Gallery.2">
                  <p:embed/>
                  <p:pic>
                    <p:nvPicPr>
                      <p:cNvPr id="614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630" y="325437"/>
                        <a:ext cx="3429000" cy="165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20828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LecturePLUS Timberlake</a:t>
            </a:r>
          </a:p>
        </p:txBody>
      </p:sp>
      <p:sp>
        <p:nvSpPr>
          <p:cNvPr id="6" name="Slide Number Placeholder 5"/>
          <p:cNvSpPr>
            <a:spLocks noGrp="1"/>
          </p:cNvSpPr>
          <p:nvPr>
            <p:ph type="sldNum" sz="quarter" idx="12"/>
          </p:nvPr>
        </p:nvSpPr>
        <p:spPr/>
        <p:txBody>
          <a:bodyPr/>
          <a:lstStyle/>
          <a:p>
            <a:fld id="{5BFE21AA-85A8-49FE-9AD2-17E34F61D4BD}" type="slidenum">
              <a:rPr lang="en-US" altLang="en-US"/>
              <a:pPr/>
              <a:t>7</a:t>
            </a:fld>
            <a:endParaRPr lang="en-US" altLang="en-US"/>
          </a:p>
        </p:txBody>
      </p:sp>
      <p:sp>
        <p:nvSpPr>
          <p:cNvPr id="7170" name="Rectangle 2"/>
          <p:cNvSpPr>
            <a:spLocks noGrp="1" noChangeArrowheads="1"/>
          </p:cNvSpPr>
          <p:nvPr>
            <p:ph type="title"/>
          </p:nvPr>
        </p:nvSpPr>
        <p:spPr>
          <a:xfrm>
            <a:off x="1981200" y="304800"/>
            <a:ext cx="8305800" cy="1143000"/>
          </a:xfrm>
          <a:ln w="38100">
            <a:solidFill>
              <a:schemeClr val="hlink"/>
            </a:solidFill>
            <a:miter lim="800000"/>
            <a:headEnd/>
            <a:tailEnd/>
          </a:ln>
        </p:spPr>
        <p:txBody>
          <a:bodyPr/>
          <a:lstStyle/>
          <a:p>
            <a:r>
              <a:rPr lang="en-US" altLang="en-US" sz="4000" b="1"/>
              <a:t>Calculating Molarity</a:t>
            </a:r>
            <a:endParaRPr lang="en-US" altLang="en-US"/>
          </a:p>
        </p:txBody>
      </p:sp>
      <p:sp>
        <p:nvSpPr>
          <p:cNvPr id="7171" name="Rectangle 3"/>
          <p:cNvSpPr>
            <a:spLocks noGrp="1" noChangeArrowheads="1"/>
          </p:cNvSpPr>
          <p:nvPr>
            <p:ph type="body" idx="1"/>
          </p:nvPr>
        </p:nvSpPr>
        <p:spPr>
          <a:xfrm>
            <a:off x="1828800" y="1600200"/>
            <a:ext cx="8458200" cy="4724400"/>
          </a:xfrm>
          <a:ln/>
          <a:extLst>
            <a:ext uri="{91240B29-F687-4F45-9708-019B960494DF}">
              <a14:hiddenLine xmlns:a14="http://schemas.microsoft.com/office/drawing/2010/main" w="28575" cmpd="sng">
                <a:solidFill>
                  <a:schemeClr val="tx1"/>
                </a:solidFill>
                <a:miter lim="800000"/>
                <a:headEnd/>
                <a:tailEnd/>
              </a14:hiddenLine>
            </a:ext>
          </a:extLst>
        </p:spPr>
        <p:txBody>
          <a:bodyPr/>
          <a:lstStyle/>
          <a:p>
            <a:pPr>
              <a:lnSpc>
                <a:spcPct val="120000"/>
              </a:lnSpc>
              <a:buFontTx/>
              <a:buNone/>
            </a:pPr>
            <a:r>
              <a:rPr lang="en-US" altLang="en-US" b="1">
                <a:solidFill>
                  <a:schemeClr val="accent1"/>
                </a:solidFill>
              </a:rPr>
              <a:t>1) </a:t>
            </a:r>
            <a:r>
              <a:rPr lang="en-US" altLang="en-US" b="1"/>
              <a:t>4.0 g NaOH x  </a:t>
            </a:r>
            <a:r>
              <a:rPr lang="en-US" altLang="en-US" b="1" u="sng"/>
              <a:t>1 mole NaOH</a:t>
            </a:r>
            <a:r>
              <a:rPr lang="en-US" altLang="en-US" b="1"/>
              <a:t>  = </a:t>
            </a:r>
            <a:r>
              <a:rPr lang="en-US" altLang="en-US" b="1">
                <a:solidFill>
                  <a:srgbClr val="FF9966"/>
                </a:solidFill>
              </a:rPr>
              <a:t>0.10 mole NaOH</a:t>
            </a:r>
            <a:endParaRPr lang="en-US" altLang="en-US" b="1"/>
          </a:p>
          <a:p>
            <a:pPr>
              <a:buFontTx/>
              <a:buNone/>
            </a:pPr>
            <a:r>
              <a:rPr lang="en-US" altLang="en-US" b="1"/>
              <a:t>                            40.0 g NaOH </a:t>
            </a:r>
          </a:p>
          <a:p>
            <a:pPr>
              <a:buFontTx/>
              <a:buNone/>
            </a:pPr>
            <a:endParaRPr lang="en-US" altLang="en-US" b="1">
              <a:solidFill>
                <a:schemeClr val="accent1"/>
              </a:solidFill>
            </a:endParaRPr>
          </a:p>
          <a:p>
            <a:pPr>
              <a:buFontTx/>
              <a:buNone/>
            </a:pPr>
            <a:r>
              <a:rPr lang="en-US" altLang="en-US" b="1">
                <a:solidFill>
                  <a:schemeClr val="accent1"/>
                </a:solidFill>
              </a:rPr>
              <a:t>2) </a:t>
            </a:r>
            <a:r>
              <a:rPr lang="en-US" altLang="en-US" b="1"/>
              <a:t>500. mL   x   </a:t>
            </a:r>
            <a:r>
              <a:rPr lang="en-US" altLang="en-US" b="1" u="sng"/>
              <a:t> 1 L _     </a:t>
            </a:r>
            <a:r>
              <a:rPr lang="en-US" altLang="en-US" b="1"/>
              <a:t>   	</a:t>
            </a:r>
            <a:r>
              <a:rPr lang="en-US" altLang="en-US" b="1">
                <a:solidFill>
                  <a:schemeClr val="accent1"/>
                </a:solidFill>
              </a:rPr>
              <a:t>= </a:t>
            </a:r>
            <a:r>
              <a:rPr lang="en-US" altLang="en-US" b="1"/>
              <a:t>  </a:t>
            </a:r>
            <a:r>
              <a:rPr lang="en-US" altLang="en-US" b="1">
                <a:solidFill>
                  <a:srgbClr val="FF9966"/>
                </a:solidFill>
              </a:rPr>
              <a:t>0.500 L</a:t>
            </a:r>
            <a:endParaRPr lang="en-US" altLang="en-US" b="1">
              <a:solidFill>
                <a:schemeClr val="accent2"/>
              </a:solidFill>
            </a:endParaRPr>
          </a:p>
          <a:p>
            <a:pPr>
              <a:buFontTx/>
              <a:buNone/>
            </a:pPr>
            <a:r>
              <a:rPr lang="en-US" altLang="en-US" b="1"/>
              <a:t>			        1000 mL</a:t>
            </a:r>
          </a:p>
          <a:p>
            <a:pPr>
              <a:buFontTx/>
              <a:buNone/>
            </a:pPr>
            <a:endParaRPr lang="en-US" altLang="en-US" b="1"/>
          </a:p>
          <a:p>
            <a:pPr>
              <a:buFontTx/>
              <a:buNone/>
            </a:pPr>
            <a:r>
              <a:rPr lang="en-US" altLang="en-US" b="1">
                <a:solidFill>
                  <a:schemeClr val="accent1"/>
                </a:solidFill>
              </a:rPr>
              <a:t>3. </a:t>
            </a:r>
            <a:r>
              <a:rPr lang="en-US" altLang="en-US" b="1" u="sng">
                <a:solidFill>
                  <a:srgbClr val="FF9966"/>
                </a:solidFill>
              </a:rPr>
              <a:t>0.10 mole NaOH</a:t>
            </a:r>
            <a:r>
              <a:rPr lang="en-US" altLang="en-US" b="1">
                <a:solidFill>
                  <a:srgbClr val="FF9966"/>
                </a:solidFill>
              </a:rPr>
              <a:t>   		</a:t>
            </a:r>
            <a:r>
              <a:rPr lang="en-US" altLang="en-US" b="1">
                <a:solidFill>
                  <a:srgbClr val="99FF33"/>
                </a:solidFill>
              </a:rPr>
              <a:t>=  </a:t>
            </a:r>
            <a:r>
              <a:rPr lang="en-US" altLang="en-US" b="1">
                <a:solidFill>
                  <a:srgbClr val="FF9966"/>
                </a:solidFill>
              </a:rPr>
              <a:t> </a:t>
            </a:r>
            <a:r>
              <a:rPr lang="en-US" altLang="en-US" b="1" u="sng">
                <a:solidFill>
                  <a:srgbClr val="66FF33"/>
                </a:solidFill>
              </a:rPr>
              <a:t>0.20 mole NaOH</a:t>
            </a:r>
            <a:endParaRPr lang="en-US" altLang="en-US" b="1" u="sng"/>
          </a:p>
          <a:p>
            <a:pPr>
              <a:buFontTx/>
              <a:buNone/>
            </a:pPr>
            <a:r>
              <a:rPr lang="en-US" altLang="en-US" b="1"/>
              <a:t>	</a:t>
            </a:r>
            <a:r>
              <a:rPr lang="en-US" altLang="en-US" b="1">
                <a:solidFill>
                  <a:srgbClr val="FF9966"/>
                </a:solidFill>
              </a:rPr>
              <a:t>0.500 L			     		</a:t>
            </a:r>
            <a:r>
              <a:rPr lang="en-US" altLang="en-US" b="1">
                <a:solidFill>
                  <a:srgbClr val="99FF33"/>
                </a:solidFill>
              </a:rPr>
              <a:t>1 L</a:t>
            </a:r>
            <a:endParaRPr lang="en-US" altLang="en-US" sz="3000" b="1">
              <a:solidFill>
                <a:srgbClr val="99FF33"/>
              </a:solidFill>
            </a:endParaRPr>
          </a:p>
          <a:p>
            <a:pPr>
              <a:buFontTx/>
              <a:buNone/>
            </a:pPr>
            <a:r>
              <a:rPr lang="en-US" altLang="en-US" sz="3000" b="1"/>
              <a:t>					 	</a:t>
            </a:r>
            <a:r>
              <a:rPr lang="en-US" altLang="en-US" b="1">
                <a:solidFill>
                  <a:srgbClr val="66FF33"/>
                </a:solidFill>
              </a:rPr>
              <a:t>= 0.20 M NaOH</a:t>
            </a:r>
            <a:endParaRPr lang="en-US" altLang="en-US" sz="3000" b="1"/>
          </a:p>
          <a:p>
            <a:pPr>
              <a:buFontTx/>
              <a:buNone/>
            </a:pPr>
            <a:endParaRPr lang="en-US" altLang="en-US" sz="3000" b="1"/>
          </a:p>
          <a:p>
            <a:pPr>
              <a:buFontTx/>
              <a:buNone/>
            </a:pPr>
            <a:endParaRPr lang="en-US" altLang="en-US" sz="3000" b="1"/>
          </a:p>
          <a:p>
            <a:pPr>
              <a:buFontTx/>
              <a:buNone/>
            </a:pPr>
            <a:endParaRPr lang="en-US" altLang="en-US" sz="3000"/>
          </a:p>
        </p:txBody>
      </p:sp>
    </p:spTree>
    <p:extLst>
      <p:ext uri="{BB962C8B-B14F-4D97-AF65-F5344CB8AC3E}">
        <p14:creationId xmlns:p14="http://schemas.microsoft.com/office/powerpoint/2010/main" val="416787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LecturePLUS Timberlake</a:t>
            </a:r>
          </a:p>
        </p:txBody>
      </p:sp>
      <p:sp>
        <p:nvSpPr>
          <p:cNvPr id="9" name="Slide Number Placeholder 5"/>
          <p:cNvSpPr>
            <a:spLocks noGrp="1"/>
          </p:cNvSpPr>
          <p:nvPr>
            <p:ph type="sldNum" sz="quarter" idx="12"/>
          </p:nvPr>
        </p:nvSpPr>
        <p:spPr/>
        <p:txBody>
          <a:bodyPr/>
          <a:lstStyle/>
          <a:p>
            <a:fld id="{B9EFD5B7-FD0F-4819-A33A-00E36378808B}" type="slidenum">
              <a:rPr lang="en-US" altLang="en-US"/>
              <a:pPr/>
              <a:t>8</a:t>
            </a:fld>
            <a:endParaRPr lang="en-US" altLang="en-US"/>
          </a:p>
        </p:txBody>
      </p:sp>
      <p:sp>
        <p:nvSpPr>
          <p:cNvPr id="8194" name="Rectangle 2"/>
          <p:cNvSpPr>
            <a:spLocks noGrp="1" noChangeArrowheads="1"/>
          </p:cNvSpPr>
          <p:nvPr>
            <p:ph type="title"/>
          </p:nvPr>
        </p:nvSpPr>
        <p:spPr>
          <a:xfrm>
            <a:off x="2209800" y="304800"/>
            <a:ext cx="7772400" cy="1143000"/>
          </a:xfrm>
          <a:ln w="38100">
            <a:solidFill>
              <a:schemeClr val="hlink"/>
            </a:solidFill>
            <a:miter lim="800000"/>
            <a:headEnd/>
            <a:tailEnd/>
          </a:ln>
        </p:spPr>
        <p:txBody>
          <a:bodyPr/>
          <a:lstStyle/>
          <a:p>
            <a:r>
              <a:rPr lang="en-US" altLang="en-US" sz="4000" b="1"/>
              <a:t>Learning Check M1</a:t>
            </a:r>
            <a:endParaRPr lang="en-US" altLang="en-US"/>
          </a:p>
        </p:txBody>
      </p:sp>
      <p:sp>
        <p:nvSpPr>
          <p:cNvPr id="8195" name="Rectangle 3"/>
          <p:cNvSpPr>
            <a:spLocks noGrp="1" noChangeArrowheads="1"/>
          </p:cNvSpPr>
          <p:nvPr>
            <p:ph type="body" idx="1"/>
          </p:nvPr>
        </p:nvSpPr>
        <p:spPr>
          <a:xfrm>
            <a:off x="1905000" y="1600200"/>
            <a:ext cx="8382000" cy="4495800"/>
          </a:xfrm>
        </p:spPr>
        <p:txBody>
          <a:bodyPr/>
          <a:lstStyle/>
          <a:p>
            <a:pPr>
              <a:buFontTx/>
              <a:buNone/>
            </a:pPr>
            <a:r>
              <a:rPr lang="en-US" altLang="en-US" sz="3000" b="1"/>
              <a:t>	A KOH solution with a volume of 400 mL contains 2 mole KOH.  What is the molarity of the solution?</a:t>
            </a:r>
          </a:p>
          <a:p>
            <a:pPr>
              <a:buFontTx/>
              <a:buNone/>
            </a:pPr>
            <a:endParaRPr lang="en-US" altLang="en-US" sz="3000" b="1"/>
          </a:p>
          <a:p>
            <a:pPr>
              <a:buFontTx/>
              <a:buNone/>
            </a:pPr>
            <a:r>
              <a:rPr lang="en-US" altLang="en-US" sz="3000" b="1">
                <a:solidFill>
                  <a:schemeClr val="accent1"/>
                </a:solidFill>
              </a:rPr>
              <a:t>	1)  8 M </a:t>
            </a:r>
          </a:p>
          <a:p>
            <a:pPr>
              <a:buFontTx/>
              <a:buNone/>
            </a:pPr>
            <a:r>
              <a:rPr lang="en-US" altLang="en-US" sz="3000" b="1">
                <a:solidFill>
                  <a:schemeClr val="accent1"/>
                </a:solidFill>
              </a:rPr>
              <a:t>	2)  5 M</a:t>
            </a:r>
          </a:p>
          <a:p>
            <a:pPr>
              <a:buFontTx/>
              <a:buNone/>
            </a:pPr>
            <a:r>
              <a:rPr lang="en-US" altLang="en-US" sz="3000" b="1">
                <a:solidFill>
                  <a:schemeClr val="accent1"/>
                </a:solidFill>
              </a:rPr>
              <a:t>	3)  2 M</a:t>
            </a:r>
          </a:p>
        </p:txBody>
      </p:sp>
      <p:pic>
        <p:nvPicPr>
          <p:cNvPr id="8196" name="Picture 4">
            <a:hlinkClick r:id="" action="ppaction://media"/>
          </p:cNvPr>
          <p:cNvPicPr>
            <a:picLocks noChangeAspect="1" noChangeArrowheads="1"/>
          </p:cNvPicPr>
          <p:nvPr>
            <a:wavAudioFile r:embed="rId2" name="your turn.wav"/>
          </p:nvPr>
        </p:nvPicPr>
        <p:blipFill>
          <a:blip r:embed="rId4">
            <a:extLst>
              <a:ext uri="{28A0092B-C50C-407E-A947-70E740481C1C}">
                <a14:useLocalDpi xmlns:a14="http://schemas.microsoft.com/office/drawing/2010/main" val="0"/>
              </a:ext>
            </a:extLst>
          </a:blip>
          <a:srcRect/>
          <a:stretch>
            <a:fillRect/>
          </a:stretch>
        </p:blipFill>
        <p:spPr bwMode="auto">
          <a:xfrm>
            <a:off x="9906001" y="5562601"/>
            <a:ext cx="244475" cy="244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197" name="Object 5"/>
          <p:cNvGraphicFramePr>
            <a:graphicFrameLocks noChangeAspect="1"/>
          </p:cNvGraphicFramePr>
          <p:nvPr/>
        </p:nvGraphicFramePr>
        <p:xfrm>
          <a:off x="6554788" y="2514600"/>
          <a:ext cx="3111500" cy="3124200"/>
        </p:xfrm>
        <a:graphic>
          <a:graphicData uri="http://schemas.openxmlformats.org/presentationml/2006/ole">
            <mc:AlternateContent xmlns:mc="http://schemas.openxmlformats.org/markup-compatibility/2006">
              <mc:Choice xmlns:v="urn:schemas-microsoft-com:vml" Requires="v">
                <p:oleObj spid="_x0000_s3075" name="Clip" r:id="rId5" imgW="2277000" imgH="2286360" progId="MS_ClipArt_Gallery.2">
                  <p:embed/>
                </p:oleObj>
              </mc:Choice>
              <mc:Fallback>
                <p:oleObj name="Clip" r:id="rId5" imgW="2277000" imgH="2286360" progId="MS_ClipArt_Gallery.2">
                  <p:embed/>
                  <p:pic>
                    <p:nvPicPr>
                      <p:cNvPr id="8197"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4788" y="2514600"/>
                        <a:ext cx="3111500"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6"/>
          <p:cNvSpPr txBox="1">
            <a:spLocks noChangeArrowheads="1"/>
          </p:cNvSpPr>
          <p:nvPr/>
        </p:nvSpPr>
        <p:spPr bwMode="auto">
          <a:xfrm rot="18016465">
            <a:off x="8424909" y="4483428"/>
            <a:ext cx="10936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t>Drano</a:t>
            </a:r>
          </a:p>
        </p:txBody>
      </p:sp>
    </p:spTree>
    <p:extLst>
      <p:ext uri="{BB962C8B-B14F-4D97-AF65-F5344CB8AC3E}">
        <p14:creationId xmlns:p14="http://schemas.microsoft.com/office/powerpoint/2010/main" val="4111510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819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819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ltLang="en-US"/>
              <a:t>LecturePLUS Timberlake</a:t>
            </a:r>
          </a:p>
        </p:txBody>
      </p:sp>
      <p:sp>
        <p:nvSpPr>
          <p:cNvPr id="9" name="Slide Number Placeholder 5"/>
          <p:cNvSpPr>
            <a:spLocks noGrp="1"/>
          </p:cNvSpPr>
          <p:nvPr>
            <p:ph type="sldNum" sz="quarter" idx="12"/>
          </p:nvPr>
        </p:nvSpPr>
        <p:spPr/>
        <p:txBody>
          <a:bodyPr/>
          <a:lstStyle/>
          <a:p>
            <a:fld id="{9AAAA4F0-1876-48E3-8C25-C793C4A3C771}" type="slidenum">
              <a:rPr lang="en-US" altLang="en-US"/>
              <a:pPr/>
              <a:t>9</a:t>
            </a:fld>
            <a:endParaRPr lang="en-US" altLang="en-US"/>
          </a:p>
        </p:txBody>
      </p:sp>
      <p:sp>
        <p:nvSpPr>
          <p:cNvPr id="20482" name="Rectangle 2"/>
          <p:cNvSpPr>
            <a:spLocks noGrp="1" noChangeArrowheads="1"/>
          </p:cNvSpPr>
          <p:nvPr>
            <p:ph type="title"/>
          </p:nvPr>
        </p:nvSpPr>
        <p:spPr>
          <a:xfrm>
            <a:off x="2209800" y="304800"/>
            <a:ext cx="7772400" cy="1143000"/>
          </a:xfrm>
          <a:ln w="38100">
            <a:solidFill>
              <a:schemeClr val="hlink"/>
            </a:solidFill>
            <a:miter lim="800000"/>
            <a:headEnd/>
            <a:tailEnd/>
          </a:ln>
        </p:spPr>
        <p:txBody>
          <a:bodyPr/>
          <a:lstStyle/>
          <a:p>
            <a:r>
              <a:rPr lang="en-US" altLang="en-US" sz="4000" b="1"/>
              <a:t>Solution M1</a:t>
            </a:r>
            <a:endParaRPr lang="en-US" altLang="en-US"/>
          </a:p>
        </p:txBody>
      </p:sp>
      <p:sp>
        <p:nvSpPr>
          <p:cNvPr id="20483" name="Rectangle 3"/>
          <p:cNvSpPr>
            <a:spLocks noGrp="1" noChangeArrowheads="1"/>
          </p:cNvSpPr>
          <p:nvPr>
            <p:ph type="body" idx="1"/>
          </p:nvPr>
        </p:nvSpPr>
        <p:spPr>
          <a:xfrm>
            <a:off x="1905000" y="1600200"/>
            <a:ext cx="8382000" cy="4495800"/>
          </a:xfrm>
        </p:spPr>
        <p:txBody>
          <a:bodyPr/>
          <a:lstStyle/>
          <a:p>
            <a:pPr>
              <a:buFontTx/>
              <a:buNone/>
            </a:pPr>
            <a:r>
              <a:rPr lang="en-US" altLang="en-US" sz="3000" b="1"/>
              <a:t>	A KOH solution with a volume of 400 mL contains 2 moles of KOH.  What is the molarity of the solution?</a:t>
            </a:r>
          </a:p>
          <a:p>
            <a:pPr>
              <a:buFontTx/>
              <a:buNone/>
            </a:pPr>
            <a:endParaRPr lang="en-US" altLang="en-US" sz="3000" b="1"/>
          </a:p>
          <a:p>
            <a:pPr>
              <a:buFontTx/>
              <a:buNone/>
            </a:pPr>
            <a:r>
              <a:rPr lang="en-US" altLang="en-US" sz="3000" b="1">
                <a:solidFill>
                  <a:schemeClr val="accent1"/>
                </a:solidFill>
              </a:rPr>
              <a:t>	2)  5 M</a:t>
            </a:r>
          </a:p>
          <a:p>
            <a:pPr>
              <a:buFontTx/>
              <a:buNone/>
            </a:pPr>
            <a:r>
              <a:rPr lang="en-US" altLang="en-US" sz="3000" b="1">
                <a:solidFill>
                  <a:schemeClr val="accent1"/>
                </a:solidFill>
              </a:rPr>
              <a:t>	M = </a:t>
            </a:r>
            <a:r>
              <a:rPr lang="en-US" altLang="en-US" sz="3000" b="1" u="sng">
                <a:solidFill>
                  <a:schemeClr val="accent1"/>
                </a:solidFill>
              </a:rPr>
              <a:t> 2 mole KOH </a:t>
            </a:r>
            <a:r>
              <a:rPr lang="en-US" altLang="en-US" sz="3000" b="1">
                <a:solidFill>
                  <a:schemeClr val="accent1"/>
                </a:solidFill>
              </a:rPr>
              <a:t> =   5 M   </a:t>
            </a:r>
          </a:p>
          <a:p>
            <a:pPr>
              <a:buFontTx/>
              <a:buNone/>
            </a:pPr>
            <a:r>
              <a:rPr lang="en-US" altLang="en-US" sz="3000" b="1">
                <a:solidFill>
                  <a:schemeClr val="accent1"/>
                </a:solidFill>
              </a:rPr>
              <a:t>   	             0.4 L</a:t>
            </a:r>
          </a:p>
          <a:p>
            <a:pPr>
              <a:buFontTx/>
              <a:buNone/>
            </a:pPr>
            <a:endParaRPr lang="en-US" altLang="en-US" sz="3000" b="1">
              <a:solidFill>
                <a:schemeClr val="accent1"/>
              </a:solidFill>
            </a:endParaRPr>
          </a:p>
        </p:txBody>
      </p:sp>
      <p:pic>
        <p:nvPicPr>
          <p:cNvPr id="20484" name="Picture 4">
            <a:hlinkClick r:id="" action="ppaction://media"/>
          </p:cNvPr>
          <p:cNvPicPr>
            <a:picLocks noChangeAspect="1" noChangeArrowheads="1"/>
          </p:cNvPicPr>
          <p:nvPr>
            <a:wavAudioFile r:embed="rId2" name="your turn.wav"/>
          </p:nvPr>
        </p:nvPicPr>
        <p:blipFill>
          <a:blip r:embed="rId4">
            <a:extLst>
              <a:ext uri="{28A0092B-C50C-407E-A947-70E740481C1C}">
                <a14:useLocalDpi xmlns:a14="http://schemas.microsoft.com/office/drawing/2010/main" val="0"/>
              </a:ext>
            </a:extLst>
          </a:blip>
          <a:srcRect/>
          <a:stretch>
            <a:fillRect/>
          </a:stretch>
        </p:blipFill>
        <p:spPr bwMode="auto">
          <a:xfrm>
            <a:off x="9906001" y="5562601"/>
            <a:ext cx="244475" cy="244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485" name="Object 5"/>
          <p:cNvGraphicFramePr>
            <a:graphicFrameLocks noChangeAspect="1"/>
          </p:cNvGraphicFramePr>
          <p:nvPr/>
        </p:nvGraphicFramePr>
        <p:xfrm>
          <a:off x="6554788" y="2514600"/>
          <a:ext cx="3111500" cy="3124200"/>
        </p:xfrm>
        <a:graphic>
          <a:graphicData uri="http://schemas.openxmlformats.org/presentationml/2006/ole">
            <mc:AlternateContent xmlns:mc="http://schemas.openxmlformats.org/markup-compatibility/2006">
              <mc:Choice xmlns:v="urn:schemas-microsoft-com:vml" Requires="v">
                <p:oleObj spid="_x0000_s4099" name="Clip" r:id="rId5" imgW="2277000" imgH="2286360" progId="MS_ClipArt_Gallery.2">
                  <p:embed/>
                </p:oleObj>
              </mc:Choice>
              <mc:Fallback>
                <p:oleObj name="Clip" r:id="rId5" imgW="2277000" imgH="2286360" progId="MS_ClipArt_Gallery.2">
                  <p:embed/>
                  <p:pic>
                    <p:nvPicPr>
                      <p:cNvPr id="2048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4788" y="2514600"/>
                        <a:ext cx="3111500"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6" name="Text Box 6"/>
          <p:cNvSpPr txBox="1">
            <a:spLocks noChangeArrowheads="1"/>
          </p:cNvSpPr>
          <p:nvPr/>
        </p:nvSpPr>
        <p:spPr bwMode="auto">
          <a:xfrm rot="18016465">
            <a:off x="8424909" y="4483428"/>
            <a:ext cx="10936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t>Drano</a:t>
            </a:r>
          </a:p>
        </p:txBody>
      </p:sp>
    </p:spTree>
    <p:extLst>
      <p:ext uri="{BB962C8B-B14F-4D97-AF65-F5344CB8AC3E}">
        <p14:creationId xmlns:p14="http://schemas.microsoft.com/office/powerpoint/2010/main" val="4228003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048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0484"/>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295</Words>
  <Application>Microsoft Office PowerPoint</Application>
  <PresentationFormat>Widescreen</PresentationFormat>
  <Paragraphs>156</Paragraphs>
  <Slides>19</Slides>
  <Notes>1</Notes>
  <HiddenSlides>0</HiddenSlides>
  <MMClips>4</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Calibri Light</vt:lpstr>
      <vt:lpstr>Wingdings</vt:lpstr>
      <vt:lpstr>Office Theme</vt:lpstr>
      <vt:lpstr>Microsoft Clip Gallery</vt:lpstr>
      <vt:lpstr>Concentration</vt:lpstr>
      <vt:lpstr>Concentration</vt:lpstr>
      <vt:lpstr>Molarity (M)</vt:lpstr>
      <vt:lpstr>Units of Molarity</vt:lpstr>
      <vt:lpstr>Conversion reminders:</vt:lpstr>
      <vt:lpstr>Calculating Molarity</vt:lpstr>
      <vt:lpstr>Calculating Molarity</vt:lpstr>
      <vt:lpstr>Learning Check M1</vt:lpstr>
      <vt:lpstr>Solution M1</vt:lpstr>
      <vt:lpstr>Learning Check M2</vt:lpstr>
      <vt:lpstr>Solution M2</vt:lpstr>
      <vt:lpstr>Learning Check M3</vt:lpstr>
      <vt:lpstr>Solution M3</vt:lpstr>
      <vt:lpstr>Learning Check M4</vt:lpstr>
      <vt:lpstr>Solution M4</vt:lpstr>
      <vt:lpstr>Learning Check M5</vt:lpstr>
      <vt:lpstr>Solution M5</vt:lpstr>
      <vt:lpstr>Learning Check M6</vt:lpstr>
      <vt:lpstr>Solution M6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Concentration</dc:title>
  <dc:creator>Melinda</dc:creator>
  <cp:lastModifiedBy>Melinda</cp:lastModifiedBy>
  <cp:revision>1</cp:revision>
  <dcterms:created xsi:type="dcterms:W3CDTF">2017-03-31T14:01:43Z</dcterms:created>
  <dcterms:modified xsi:type="dcterms:W3CDTF">2017-03-31T14:10:44Z</dcterms:modified>
</cp:coreProperties>
</file>