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1B92B-E6C5-4DD5-A86A-E8D7BB8D0131}" type="datetimeFigureOut">
              <a:rPr lang="en-US" smtClean="0"/>
              <a:t>11/25/2016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D034B-CB10-4E92-85F2-E36D875C0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997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1B92B-E6C5-4DD5-A86A-E8D7BB8D0131}" type="datetimeFigureOut">
              <a:rPr lang="en-US" smtClean="0"/>
              <a:t>11/25/2016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D034B-CB10-4E92-85F2-E36D875C0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982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1B92B-E6C5-4DD5-A86A-E8D7BB8D0131}" type="datetimeFigureOut">
              <a:rPr lang="en-US" smtClean="0"/>
              <a:t>11/25/2016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D034B-CB10-4E92-85F2-E36D875C0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628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1B92B-E6C5-4DD5-A86A-E8D7BB8D0131}" type="datetimeFigureOut">
              <a:rPr lang="en-US" smtClean="0"/>
              <a:t>11/25/2016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D034B-CB10-4E92-85F2-E36D875C0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39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1B92B-E6C5-4DD5-A86A-E8D7BB8D0131}" type="datetimeFigureOut">
              <a:rPr lang="en-US" smtClean="0"/>
              <a:t>11/25/2016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D034B-CB10-4E92-85F2-E36D875C0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486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1B92B-E6C5-4DD5-A86A-E8D7BB8D0131}" type="datetimeFigureOut">
              <a:rPr lang="en-US" smtClean="0"/>
              <a:t>11/25/2016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D034B-CB10-4E92-85F2-E36D875C0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024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1B92B-E6C5-4DD5-A86A-E8D7BB8D0131}" type="datetimeFigureOut">
              <a:rPr lang="en-US" smtClean="0"/>
              <a:t>11/25/2016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D034B-CB10-4E92-85F2-E36D875C0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01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1B92B-E6C5-4DD5-A86A-E8D7BB8D0131}" type="datetimeFigureOut">
              <a:rPr lang="en-US" smtClean="0"/>
              <a:t>11/25/2016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D034B-CB10-4E92-85F2-E36D875C0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77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1B92B-E6C5-4DD5-A86A-E8D7BB8D0131}" type="datetimeFigureOut">
              <a:rPr lang="en-US" smtClean="0"/>
              <a:t>11/25/2016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D034B-CB10-4E92-85F2-E36D875C0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056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1B92B-E6C5-4DD5-A86A-E8D7BB8D0131}" type="datetimeFigureOut">
              <a:rPr lang="en-US" smtClean="0"/>
              <a:t>11/25/2016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D034B-CB10-4E92-85F2-E36D875C0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329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1B92B-E6C5-4DD5-A86A-E8D7BB8D0131}" type="datetimeFigureOut">
              <a:rPr lang="en-US" smtClean="0"/>
              <a:t>11/25/2016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D034B-CB10-4E92-85F2-E36D875C0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670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1B92B-E6C5-4DD5-A86A-E8D7BB8D0131}" type="datetimeFigureOut">
              <a:rPr lang="en-US" smtClean="0"/>
              <a:t>11/25/2016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D034B-CB10-4E92-85F2-E36D875C0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612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Temperature &amp; Heat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Chapter 6.1</a:t>
            </a:r>
          </a:p>
        </p:txBody>
      </p:sp>
    </p:spTree>
    <p:extLst>
      <p:ext uri="{BB962C8B-B14F-4D97-AF65-F5344CB8AC3E}">
        <p14:creationId xmlns:p14="http://schemas.microsoft.com/office/powerpoint/2010/main" val="2755899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Temperature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r>
              <a:rPr lang="en-US" dirty="0"/>
              <a:t>Measure of the average kinetic energy of the particles in an object</a:t>
            </a:r>
          </a:p>
          <a:p>
            <a:pPr lvl="1"/>
            <a:r>
              <a:rPr lang="en-US" dirty="0"/>
              <a:t>Higher the temperature, the more the molecules move</a:t>
            </a:r>
          </a:p>
        </p:txBody>
      </p:sp>
      <p:pic>
        <p:nvPicPr>
          <p:cNvPr id="1026" name="Picture 2" descr="Image result for temperature and mo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4611" y="3299319"/>
            <a:ext cx="7178468" cy="2877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5886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Thermal energy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Sum of the kinetic and potential energy of particles in an object</a:t>
            </a:r>
          </a:p>
          <a:p>
            <a:pPr lvl="1"/>
            <a:r>
              <a:rPr lang="en-US" dirty="0"/>
              <a:t>Determined by the temperature (KE) and the position of the molecules (PE)</a:t>
            </a:r>
          </a:p>
          <a:p>
            <a:pPr lvl="2"/>
            <a:r>
              <a:rPr lang="en-US" dirty="0"/>
              <a:t>Molecules are attracted to each other so when separated they have the potential to move closer to each other</a:t>
            </a:r>
          </a:p>
        </p:txBody>
      </p:sp>
      <p:pic>
        <p:nvPicPr>
          <p:cNvPr id="2050" name="Picture 2" descr="im09-particles and hea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6580" y="3024719"/>
            <a:ext cx="6516061" cy="392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3598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Thermal energy that flows from something at a higher temperature to something at a lower temperature</a:t>
            </a:r>
          </a:p>
          <a:p>
            <a:pPr lvl="1"/>
            <a:r>
              <a:rPr lang="en-US" dirty="0"/>
              <a:t>Form of energy </a:t>
            </a:r>
          </a:p>
          <a:p>
            <a:pPr lvl="2"/>
            <a:r>
              <a:rPr lang="en-US" dirty="0"/>
              <a:t>Measured in J</a:t>
            </a:r>
          </a:p>
          <a:p>
            <a:endParaRPr lang="en-US" dirty="0"/>
          </a:p>
        </p:txBody>
      </p:sp>
      <p:pic>
        <p:nvPicPr>
          <p:cNvPr id="6146" name="Picture 2" descr="Image result for hea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9288" y="2915012"/>
            <a:ext cx="5185212" cy="3942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5543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Thermal energy and mass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an object has more mass, it will have to have more thermal energy than an object less massive to be the same temperature (same average kinetic energy).</a:t>
            </a:r>
          </a:p>
        </p:txBody>
      </p:sp>
      <p:pic>
        <p:nvPicPr>
          <p:cNvPr id="5130" name="Picture 10" descr="http://sierra.nmsu.edu/morandi/CourseMaterials/graphics/Beaker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218" y="3657600"/>
            <a:ext cx="5023608" cy="2511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97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Specific Heat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a substance absorbs heat, its temperature change depends on the nature of the substance (what it is made of) and how much heat is added.</a:t>
            </a:r>
          </a:p>
          <a:p>
            <a:pPr lvl="1"/>
            <a:r>
              <a:rPr lang="en-US" dirty="0"/>
              <a:t>Specific heat: amount of heat needed to raise the temperature of a 1 kg of a substance 1°C</a:t>
            </a:r>
          </a:p>
        </p:txBody>
      </p:sp>
      <p:pic>
        <p:nvPicPr>
          <p:cNvPr id="3074" name="Picture 2" descr="specific heat capaci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0072" y="3609582"/>
            <a:ext cx="4648200" cy="2809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60919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Specific heat of common 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871283" cy="4351338"/>
          </a:xfrm>
        </p:spPr>
        <p:txBody>
          <a:bodyPr/>
          <a:lstStyle/>
          <a:p>
            <a:r>
              <a:rPr lang="en-US" dirty="0"/>
              <a:t>Which object has the greatest specific heat?</a:t>
            </a:r>
          </a:p>
          <a:p>
            <a:r>
              <a:rPr lang="en-US" dirty="0"/>
              <a:t>Which object has the lowest specific heat?</a:t>
            </a:r>
          </a:p>
          <a:p>
            <a:r>
              <a:rPr lang="en-US" dirty="0"/>
              <a:t>Which object would take the shortest amount of time to raise its’ temperature?</a:t>
            </a:r>
          </a:p>
          <a:p>
            <a:r>
              <a:rPr lang="en-US" dirty="0"/>
              <a:t>Which object would take the longest amount of time to raise its’ temperature?</a:t>
            </a:r>
          </a:p>
          <a:p>
            <a:r>
              <a:rPr lang="en-US" dirty="0"/>
              <a:t>Why doesn’t water freeze immediately the first day the temperature goes below freezing?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098" name="Picture 2" descr="Image result for specific heat of common material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6067" y="1315654"/>
            <a:ext cx="3516909" cy="5371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61359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805" y="-62714"/>
            <a:ext cx="10515600" cy="1325563"/>
          </a:xfrm>
        </p:spPr>
        <p:txBody>
          <a:bodyPr/>
          <a:lstStyle/>
          <a:p>
            <a:r>
              <a:rPr lang="en-US" dirty="0"/>
              <a:t>Measuring Specific Heat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030" y="1330675"/>
            <a:ext cx="10515600" cy="4351338"/>
          </a:xfrm>
        </p:spPr>
        <p:txBody>
          <a:bodyPr/>
          <a:lstStyle/>
          <a:p>
            <a:r>
              <a:rPr lang="en-US" dirty="0"/>
              <a:t>Use a calorimeter</a:t>
            </a:r>
          </a:p>
          <a:p>
            <a:pPr lvl="1"/>
            <a:r>
              <a:rPr lang="en-US" dirty="0"/>
              <a:t>Need to know mass of object, temperature change and amount of heat absorbed or released</a:t>
            </a:r>
          </a:p>
          <a:p>
            <a:pPr lvl="1"/>
            <a:r>
              <a:rPr lang="en-US" dirty="0"/>
              <a:t>Place a heated sample into known mass of water</a:t>
            </a:r>
          </a:p>
          <a:p>
            <a:pPr lvl="1"/>
            <a:r>
              <a:rPr lang="en-US" dirty="0"/>
              <a:t>Amount of heat (thermal energy) gained by water is same amount of heat lost by object</a:t>
            </a:r>
          </a:p>
          <a:p>
            <a:pPr lvl="1"/>
            <a:r>
              <a:rPr lang="en-US" dirty="0"/>
              <a:t>Used to calculate specific heat of objects</a:t>
            </a:r>
          </a:p>
        </p:txBody>
      </p:sp>
      <p:pic>
        <p:nvPicPr>
          <p:cNvPr id="7170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3475" y="3464653"/>
            <a:ext cx="4845812" cy="3638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70688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308</Words>
  <Application>Microsoft Office PowerPoint</Application>
  <PresentationFormat>Widescreen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Temperature &amp; Heat</vt:lpstr>
      <vt:lpstr>Temperature</vt:lpstr>
      <vt:lpstr>Thermal energy</vt:lpstr>
      <vt:lpstr>Heat</vt:lpstr>
      <vt:lpstr>Thermal energy and mass</vt:lpstr>
      <vt:lpstr>Specific Heat</vt:lpstr>
      <vt:lpstr>Specific heat of common objects</vt:lpstr>
      <vt:lpstr>Measuring Specific Heat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Temperature &amp; Heat</dc:title>
  <dc:creator>Melinda</dc:creator>
  <cp:lastModifiedBy>Melinda</cp:lastModifiedBy>
  <cp:revision>7</cp:revision>
  <dcterms:created xsi:type="dcterms:W3CDTF">2016-11-25T22:17:14Z</dcterms:created>
  <dcterms:modified xsi:type="dcterms:W3CDTF">2016-11-25T23:11:05Z</dcterms:modified>
</cp:coreProperties>
</file>