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5" r:id="rId6"/>
    <p:sldId id="274" r:id="rId7"/>
    <p:sldId id="272" r:id="rId8"/>
    <p:sldId id="268" r:id="rId9"/>
    <p:sldId id="275" r:id="rId10"/>
    <p:sldId id="269" r:id="rId11"/>
    <p:sldId id="270" r:id="rId12"/>
    <p:sldId id="271" r:id="rId13"/>
    <p:sldId id="277" r:id="rId14"/>
    <p:sldId id="273"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126" y="-4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909483-E9DE-4ABB-856C-3196A2F036E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309092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09483-E9DE-4ABB-856C-3196A2F036E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821561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09483-E9DE-4ABB-856C-3196A2F036E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2817116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7A168886-E7E1-4CD0-A9D9-B8132C76F5C0}" type="slidenum">
              <a:rPr lang="en-US" altLang="en-US"/>
              <a:pPr/>
              <a:t>‹#›</a:t>
            </a:fld>
            <a:endParaRPr lang="en-US" altLang="en-US"/>
          </a:p>
        </p:txBody>
      </p:sp>
    </p:spTree>
    <p:extLst>
      <p:ext uri="{BB962C8B-B14F-4D97-AF65-F5344CB8AC3E}">
        <p14:creationId xmlns:p14="http://schemas.microsoft.com/office/powerpoint/2010/main" val="2273658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8737600" y="6245225"/>
            <a:ext cx="2844800" cy="476250"/>
          </a:xfrm>
        </p:spPr>
        <p:txBody>
          <a:bodyPr/>
          <a:lstStyle>
            <a:lvl1pPr>
              <a:defRPr/>
            </a:lvl1pPr>
          </a:lstStyle>
          <a:p>
            <a:fld id="{B4E68190-E693-4624-A36B-40013154FE86}" type="slidenum">
              <a:rPr lang="en-US" altLang="en-US"/>
              <a:pPr/>
              <a:t>‹#›</a:t>
            </a:fld>
            <a:endParaRPr lang="en-US" altLang="en-US"/>
          </a:p>
        </p:txBody>
      </p:sp>
    </p:spTree>
    <p:extLst>
      <p:ext uri="{BB962C8B-B14F-4D97-AF65-F5344CB8AC3E}">
        <p14:creationId xmlns:p14="http://schemas.microsoft.com/office/powerpoint/2010/main" val="367918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09483-E9DE-4ABB-856C-3196A2F036E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2327951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909483-E9DE-4ABB-856C-3196A2F036E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305689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909483-E9DE-4ABB-856C-3196A2F036EF}"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124514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909483-E9DE-4ABB-856C-3196A2F036EF}"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93905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909483-E9DE-4ABB-856C-3196A2F036EF}"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42259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09483-E9DE-4ABB-856C-3196A2F036EF}"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370746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909483-E9DE-4ABB-856C-3196A2F036EF}"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8651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909483-E9DE-4ABB-856C-3196A2F036EF}"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58945-961C-4A99-BD35-3713D8FCE99D}" type="slidenum">
              <a:rPr lang="en-US" smtClean="0"/>
              <a:t>‹#›</a:t>
            </a:fld>
            <a:endParaRPr lang="en-US"/>
          </a:p>
        </p:txBody>
      </p:sp>
    </p:spTree>
    <p:extLst>
      <p:ext uri="{BB962C8B-B14F-4D97-AF65-F5344CB8AC3E}">
        <p14:creationId xmlns:p14="http://schemas.microsoft.com/office/powerpoint/2010/main" val="273430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09483-E9DE-4ABB-856C-3196A2F036EF}" type="datetimeFigureOut">
              <a:rPr lang="en-US" smtClean="0"/>
              <a:t>10/18/2016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58945-961C-4A99-BD35-3713D8FCE99D}" type="slidenum">
              <a:rPr lang="en-US" smtClean="0"/>
              <a:t>‹#›</a:t>
            </a:fld>
            <a:endParaRPr lang="en-US"/>
          </a:p>
        </p:txBody>
      </p:sp>
    </p:spTree>
    <p:extLst>
      <p:ext uri="{BB962C8B-B14F-4D97-AF65-F5344CB8AC3E}">
        <p14:creationId xmlns:p14="http://schemas.microsoft.com/office/powerpoint/2010/main" val="339846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V3ONDGjFKtY" TargetMode="External"/><Relationship Id="rId2" Type="http://schemas.openxmlformats.org/officeDocument/2006/relationships/hyperlink" Target="https://www.youtube.com/watch?v=YfTUPvPMrh0" TargetMode="External"/><Relationship Id="rId1" Type="http://schemas.openxmlformats.org/officeDocument/2006/relationships/slideLayout" Target="../slideLayouts/slideLayout2.xml"/><Relationship Id="rId4" Type="http://schemas.openxmlformats.org/officeDocument/2006/relationships/hyperlink" Target="https://www.youtube.com/watch?v=miB7HzUvmM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Gravity</a:t>
            </a:r>
          </a:p>
        </p:txBody>
      </p:sp>
      <p:sp>
        <p:nvSpPr>
          <p:cNvPr id="3" name="Subtitle 2"/>
          <p:cNvSpPr>
            <a:spLocks noGrp="1"/>
          </p:cNvSpPr>
          <p:nvPr>
            <p:ph type="subTitle" idx="1"/>
          </p:nvPr>
        </p:nvSpPr>
        <p:spPr/>
        <p:txBody>
          <a:bodyPr/>
          <a:lstStyle/>
          <a:p>
            <a:r>
              <a:rPr lang="en-US" dirty="0"/>
              <a:t>Chapter 3.2</a:t>
            </a:r>
          </a:p>
        </p:txBody>
      </p:sp>
    </p:spTree>
    <p:extLst>
      <p:ext uri="{BB962C8B-B14F-4D97-AF65-F5344CB8AC3E}">
        <p14:creationId xmlns:p14="http://schemas.microsoft.com/office/powerpoint/2010/main" val="517130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The Falling Apple</a:t>
            </a:r>
          </a:p>
        </p:txBody>
      </p:sp>
      <p:sp>
        <p:nvSpPr>
          <p:cNvPr id="4100" name="Rectangle 4"/>
          <p:cNvSpPr>
            <a:spLocks noGrp="1" noChangeArrowheads="1"/>
          </p:cNvSpPr>
          <p:nvPr>
            <p:ph type="body" sz="half" idx="1"/>
          </p:nvPr>
        </p:nvSpPr>
        <p:spPr/>
        <p:txBody>
          <a:bodyPr/>
          <a:lstStyle/>
          <a:p>
            <a:r>
              <a:rPr lang="en-US" altLang="en-US"/>
              <a:t>Newton is credited with discovering that gravity is universal.</a:t>
            </a:r>
          </a:p>
          <a:p>
            <a:r>
              <a:rPr lang="en-US" altLang="en-US"/>
              <a:t>He knew when the apple fell from the tree that an outside force must be acting on it (gravity!)</a:t>
            </a:r>
          </a:p>
        </p:txBody>
      </p:sp>
      <p:pic>
        <p:nvPicPr>
          <p:cNvPr id="4103" name="Picture 7" descr="818B16FC66D44386927D789A9280BA5D"/>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548439" y="2214563"/>
            <a:ext cx="3286125" cy="3295650"/>
          </a:xfr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39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The Falling Moon?</a:t>
            </a:r>
          </a:p>
        </p:txBody>
      </p:sp>
      <p:sp>
        <p:nvSpPr>
          <p:cNvPr id="7175" name="Rectangle 7"/>
          <p:cNvSpPr>
            <a:spLocks noGrp="1" noChangeArrowheads="1"/>
          </p:cNvSpPr>
          <p:nvPr>
            <p:ph type="body" sz="half" idx="1"/>
          </p:nvPr>
        </p:nvSpPr>
        <p:spPr/>
        <p:txBody>
          <a:bodyPr/>
          <a:lstStyle/>
          <a:p>
            <a:pPr>
              <a:lnSpc>
                <a:spcPct val="90000"/>
              </a:lnSpc>
            </a:pPr>
            <a:r>
              <a:rPr lang="en-US" altLang="en-US" sz="2400"/>
              <a:t>Newton also noticed that the moon does not travel in a straight line but rather circular motion.</a:t>
            </a:r>
          </a:p>
          <a:p>
            <a:pPr>
              <a:lnSpc>
                <a:spcPct val="90000"/>
              </a:lnSpc>
            </a:pPr>
            <a:r>
              <a:rPr lang="en-US" altLang="en-US" sz="2400"/>
              <a:t>He knew that circular motion was caused by acceleration which requires a force.</a:t>
            </a:r>
          </a:p>
          <a:p>
            <a:pPr>
              <a:lnSpc>
                <a:spcPct val="90000"/>
              </a:lnSpc>
            </a:pPr>
            <a:r>
              <a:rPr lang="en-US" altLang="en-US" sz="2400"/>
              <a:t>Newton suggested that the moon is falling toward Earth and is also caused by gravity.</a:t>
            </a:r>
          </a:p>
        </p:txBody>
      </p:sp>
      <p:pic>
        <p:nvPicPr>
          <p:cNvPr id="7178" name="Picture 10" descr="full_moon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752600"/>
            <a:ext cx="39624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834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altLang="en-US"/>
          </a:p>
        </p:txBody>
      </p:sp>
      <p:sp>
        <p:nvSpPr>
          <p:cNvPr id="12291" name="Rectangle 3"/>
          <p:cNvSpPr>
            <a:spLocks noGrp="1" noChangeArrowheads="1"/>
          </p:cNvSpPr>
          <p:nvPr>
            <p:ph type="body" idx="1"/>
          </p:nvPr>
        </p:nvSpPr>
        <p:spPr/>
        <p:txBody>
          <a:bodyPr/>
          <a:lstStyle/>
          <a:p>
            <a:r>
              <a:rPr lang="en-US" altLang="en-US" dirty="0"/>
              <a:t>Without gravity, the moon would not orbit the Earth.</a:t>
            </a:r>
          </a:p>
          <a:p>
            <a:r>
              <a:rPr lang="en-US" altLang="en-US" dirty="0"/>
              <a:t>The moon must be traveling at a speed great enough for the moon to fall around the Earth rather than into it.</a:t>
            </a:r>
          </a:p>
          <a:p>
            <a:r>
              <a:rPr lang="en-US" altLang="en-US" dirty="0"/>
              <a:t>Without this speed the moon would travel in a straight motion into the Earth.</a:t>
            </a:r>
          </a:p>
          <a:p>
            <a:endParaRPr lang="en-US" altLang="en-US" dirty="0"/>
          </a:p>
        </p:txBody>
      </p:sp>
    </p:spTree>
    <p:extLst>
      <p:ext uri="{BB962C8B-B14F-4D97-AF65-F5344CB8AC3E}">
        <p14:creationId xmlns:p14="http://schemas.microsoft.com/office/powerpoint/2010/main" val="4078676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centripetal force for this object?</a:t>
            </a:r>
          </a:p>
        </p:txBody>
      </p:sp>
      <p:sp>
        <p:nvSpPr>
          <p:cNvPr id="3" name="Content Placeholder 2"/>
          <p:cNvSpPr>
            <a:spLocks noGrp="1"/>
          </p:cNvSpPr>
          <p:nvPr>
            <p:ph idx="1"/>
          </p:nvPr>
        </p:nvSpPr>
        <p:spPr/>
        <p:txBody>
          <a:bodyPr/>
          <a:lstStyle/>
          <a:p>
            <a:endParaRPr lang="en-US"/>
          </a:p>
        </p:txBody>
      </p:sp>
      <p:pic>
        <p:nvPicPr>
          <p:cNvPr id="11266" name="Picture 2" descr="Image result for motion of moon around ea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5" y="1906048"/>
            <a:ext cx="603885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303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Projectile Motion</a:t>
            </a:r>
          </a:p>
        </p:txBody>
      </p:sp>
      <p:sp>
        <p:nvSpPr>
          <p:cNvPr id="3" name="Content Placeholder 2"/>
          <p:cNvSpPr>
            <a:spLocks noGrp="1"/>
          </p:cNvSpPr>
          <p:nvPr>
            <p:ph idx="1"/>
          </p:nvPr>
        </p:nvSpPr>
        <p:spPr/>
        <p:txBody>
          <a:bodyPr/>
          <a:lstStyle/>
          <a:p>
            <a:r>
              <a:rPr lang="en-US" dirty="0"/>
              <a:t>2-D Motion</a:t>
            </a:r>
          </a:p>
          <a:p>
            <a:r>
              <a:rPr lang="en-US" dirty="0"/>
              <a:t>Caused by initial force on object and by gravity</a:t>
            </a:r>
          </a:p>
          <a:p>
            <a:pPr lvl="1"/>
            <a:r>
              <a:rPr lang="en-US" dirty="0"/>
              <a:t>Gravity causes an unbalanced force which changes its direction</a:t>
            </a:r>
          </a:p>
        </p:txBody>
      </p:sp>
      <p:pic>
        <p:nvPicPr>
          <p:cNvPr id="1028" name="Picture 4" descr="Image result for projectile mo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3417" y="3486325"/>
            <a:ext cx="6743350" cy="33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405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hlinkClick r:id="rId2"/>
            </a:endParaRPr>
          </a:p>
          <a:p>
            <a:r>
              <a:rPr lang="en-US" dirty="0"/>
              <a:t>Circular Motion- Hammer Throw</a:t>
            </a:r>
          </a:p>
          <a:p>
            <a:pPr lvl="1"/>
            <a:r>
              <a:rPr lang="en-US" dirty="0">
                <a:hlinkClick r:id="rId2"/>
              </a:rPr>
              <a:t>https://www.youtube.com/watch?v=YfTUPvPMrh0</a:t>
            </a:r>
            <a:endParaRPr lang="en-US" dirty="0"/>
          </a:p>
          <a:p>
            <a:r>
              <a:rPr lang="en-US" dirty="0"/>
              <a:t>Projectile Motion- Javelin throw</a:t>
            </a:r>
          </a:p>
          <a:p>
            <a:r>
              <a:rPr lang="en-US" dirty="0">
                <a:hlinkClick r:id="rId3"/>
              </a:rPr>
              <a:t>https://www.youtube.com/watch?v=V3ONDGjFKtY</a:t>
            </a:r>
            <a:endParaRPr lang="en-US" dirty="0"/>
          </a:p>
          <a:p>
            <a:r>
              <a:rPr lang="en-US" dirty="0"/>
              <a:t>Linear Motion- Curling</a:t>
            </a:r>
          </a:p>
          <a:p>
            <a:r>
              <a:rPr lang="en-US" dirty="0">
                <a:hlinkClick r:id="rId4"/>
              </a:rPr>
              <a:t>https://www.youtube.com/watch?v=miB7HzUvmM0</a:t>
            </a:r>
            <a:endParaRPr lang="en-US" dirty="0"/>
          </a:p>
          <a:p>
            <a:endParaRPr lang="en-US" dirty="0"/>
          </a:p>
          <a:p>
            <a:endParaRPr lang="en-US" dirty="0"/>
          </a:p>
        </p:txBody>
      </p:sp>
    </p:spTree>
    <p:extLst>
      <p:ext uri="{BB962C8B-B14F-4D97-AF65-F5344CB8AC3E}">
        <p14:creationId xmlns:p14="http://schemas.microsoft.com/office/powerpoint/2010/main" val="3347191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Gravity?</a:t>
            </a:r>
          </a:p>
        </p:txBody>
      </p:sp>
      <p:sp>
        <p:nvSpPr>
          <p:cNvPr id="3" name="Content Placeholder 2"/>
          <p:cNvSpPr>
            <a:spLocks noGrp="1"/>
          </p:cNvSpPr>
          <p:nvPr>
            <p:ph idx="1"/>
          </p:nvPr>
        </p:nvSpPr>
        <p:spPr/>
        <p:txBody>
          <a:bodyPr/>
          <a:lstStyle/>
          <a:p>
            <a:r>
              <a:rPr lang="en-US" dirty="0"/>
              <a:t>Attractive force between 2 objects</a:t>
            </a:r>
          </a:p>
          <a:p>
            <a:pPr lvl="1"/>
            <a:r>
              <a:rPr lang="en-US" dirty="0"/>
              <a:t>Does </a:t>
            </a:r>
            <a:r>
              <a:rPr lang="en-US" u="sng" dirty="0"/>
              <a:t>not</a:t>
            </a:r>
            <a:r>
              <a:rPr lang="en-US" dirty="0"/>
              <a:t> require direct contact</a:t>
            </a:r>
          </a:p>
          <a:p>
            <a:pPr lvl="1"/>
            <a:r>
              <a:rPr lang="en-US" dirty="0"/>
              <a:t>Depends on mass and distance between objects</a:t>
            </a:r>
          </a:p>
        </p:txBody>
      </p:sp>
    </p:spTree>
    <p:extLst>
      <p:ext uri="{BB962C8B-B14F-4D97-AF65-F5344CB8AC3E}">
        <p14:creationId xmlns:p14="http://schemas.microsoft.com/office/powerpoint/2010/main" val="352088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a:t>Gravity is Universal</a:t>
            </a:r>
          </a:p>
        </p:txBody>
      </p:sp>
      <p:sp>
        <p:nvSpPr>
          <p:cNvPr id="3075" name="Rectangle 3"/>
          <p:cNvSpPr>
            <a:spLocks noGrp="1" noChangeArrowheads="1"/>
          </p:cNvSpPr>
          <p:nvPr>
            <p:ph type="body" sz="half" idx="1"/>
          </p:nvPr>
        </p:nvSpPr>
        <p:spPr/>
        <p:txBody>
          <a:bodyPr/>
          <a:lstStyle/>
          <a:p>
            <a:r>
              <a:rPr lang="en-US" altLang="en-US" dirty="0"/>
              <a:t>Everything is influenced by gravity!</a:t>
            </a:r>
          </a:p>
          <a:p>
            <a:r>
              <a:rPr lang="en-US" altLang="en-US" dirty="0"/>
              <a:t>Every mass in the universe interacts with other objects and has gravity between them</a:t>
            </a:r>
          </a:p>
        </p:txBody>
      </p:sp>
      <p:pic>
        <p:nvPicPr>
          <p:cNvPr id="3077" name="Picture 5" descr="univers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48400" y="2133600"/>
            <a:ext cx="4267200" cy="3081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57807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a:t>Universal Gravitation Equation</a:t>
            </a:r>
          </a:p>
        </p:txBody>
      </p:sp>
      <p:sp>
        <p:nvSpPr>
          <p:cNvPr id="16387" name="Rectangle 3"/>
          <p:cNvSpPr>
            <a:spLocks noGrp="1" noChangeArrowheads="1"/>
          </p:cNvSpPr>
          <p:nvPr>
            <p:ph type="body" idx="1"/>
          </p:nvPr>
        </p:nvSpPr>
        <p:spPr/>
        <p:txBody>
          <a:bodyPr/>
          <a:lstStyle/>
          <a:p>
            <a:r>
              <a:rPr lang="en-US" altLang="en-US" dirty="0"/>
              <a:t>F=G</a:t>
            </a:r>
            <a:r>
              <a:rPr lang="en-US" altLang="en-US" u="sng" dirty="0"/>
              <a:t>m</a:t>
            </a:r>
            <a:r>
              <a:rPr lang="en-US" altLang="en-US" u="sng" baseline="-25000" dirty="0"/>
              <a:t>1</a:t>
            </a:r>
            <a:r>
              <a:rPr lang="en-US" altLang="en-US" u="sng" dirty="0"/>
              <a:t>m</a:t>
            </a:r>
            <a:r>
              <a:rPr lang="en-US" altLang="en-US" u="sng" baseline="-25000" dirty="0"/>
              <a:t>2</a:t>
            </a:r>
            <a:endParaRPr lang="en-US" altLang="en-US" u="sng" dirty="0"/>
          </a:p>
          <a:p>
            <a:pPr>
              <a:buFontTx/>
              <a:buNone/>
            </a:pPr>
            <a:r>
              <a:rPr lang="en-US" altLang="en-US" dirty="0"/>
              <a:t>		     d</a:t>
            </a:r>
            <a:r>
              <a:rPr lang="en-US" altLang="en-US" baseline="30000" dirty="0"/>
              <a:t>2</a:t>
            </a:r>
          </a:p>
          <a:p>
            <a:pPr lvl="1"/>
            <a:r>
              <a:rPr lang="en-US" altLang="en-US" dirty="0"/>
              <a:t>As the distance increases between objects, the forces of attraction decrease</a:t>
            </a:r>
          </a:p>
          <a:p>
            <a:pPr lvl="2"/>
            <a:r>
              <a:rPr lang="en-US" altLang="en-US" dirty="0"/>
              <a:t>Force of gravity is inversely proportional to the square distance</a:t>
            </a:r>
          </a:p>
          <a:p>
            <a:pPr lvl="1"/>
            <a:r>
              <a:rPr lang="en-US" altLang="en-US" dirty="0"/>
              <a:t>The larger the masses, the greater the force of attraction.</a:t>
            </a:r>
          </a:p>
          <a:p>
            <a:pPr lvl="2"/>
            <a:r>
              <a:rPr lang="en-US" altLang="en-US" dirty="0"/>
              <a:t>Force of gravity is directly proportional to the masses of the objects</a:t>
            </a:r>
          </a:p>
        </p:txBody>
      </p:sp>
    </p:spTree>
    <p:extLst>
      <p:ext uri="{BB962C8B-B14F-4D97-AF65-F5344CB8AC3E}">
        <p14:creationId xmlns:p14="http://schemas.microsoft.com/office/powerpoint/2010/main" val="130458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Rectangle 10"/>
          <p:cNvSpPr>
            <a:spLocks noGrp="1" noChangeArrowheads="1"/>
          </p:cNvSpPr>
          <p:nvPr>
            <p:ph type="title"/>
          </p:nvPr>
        </p:nvSpPr>
        <p:spPr/>
        <p:txBody>
          <a:bodyPr/>
          <a:lstStyle/>
          <a:p>
            <a:endParaRPr lang="en-US" altLang="en-US"/>
          </a:p>
        </p:txBody>
      </p:sp>
      <p:sp>
        <p:nvSpPr>
          <p:cNvPr id="14339" name="Rectangle 3"/>
          <p:cNvSpPr>
            <a:spLocks noGrp="1" noChangeArrowheads="1"/>
          </p:cNvSpPr>
          <p:nvPr>
            <p:ph type="body" sz="half" idx="1"/>
          </p:nvPr>
        </p:nvSpPr>
        <p:spPr/>
        <p:txBody>
          <a:bodyPr/>
          <a:lstStyle/>
          <a:p>
            <a:r>
              <a:rPr lang="en-US" altLang="en-US"/>
              <a:t>The greater the masses, the greater the force of attraction between them.</a:t>
            </a:r>
          </a:p>
        </p:txBody>
      </p:sp>
      <p:pic>
        <p:nvPicPr>
          <p:cNvPr id="14341" name="Picture 5" descr="Earth_moon"/>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a:xfrm>
            <a:off x="6477000" y="3581400"/>
            <a:ext cx="3752850" cy="2814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5" name="Picture 9" descr="stick%20people%20family%20images_2"/>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l="65675" t="38136" b="32729"/>
          <a:stretch>
            <a:fillRect/>
          </a:stretch>
        </p:blipFill>
        <p:spPr>
          <a:xfrm>
            <a:off x="1981200" y="3697289"/>
            <a:ext cx="3124200" cy="2651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8" name="Text Box 12"/>
          <p:cNvSpPr txBox="1">
            <a:spLocks noChangeArrowheads="1"/>
          </p:cNvSpPr>
          <p:nvPr/>
        </p:nvSpPr>
        <p:spPr bwMode="auto">
          <a:xfrm>
            <a:off x="5105400" y="4038601"/>
            <a:ext cx="1219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0"/>
              <a:t>&lt;</a:t>
            </a:r>
          </a:p>
        </p:txBody>
      </p:sp>
    </p:spTree>
    <p:extLst>
      <p:ext uri="{BB962C8B-B14F-4D97-AF65-F5344CB8AC3E}">
        <p14:creationId xmlns:p14="http://schemas.microsoft.com/office/powerpoint/2010/main" val="106371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Gravitational Forces Concept Worksheet</a:t>
            </a:r>
          </a:p>
        </p:txBody>
      </p:sp>
      <p:sp>
        <p:nvSpPr>
          <p:cNvPr id="3" name="Content Placeholder 2"/>
          <p:cNvSpPr>
            <a:spLocks noGrp="1"/>
          </p:cNvSpPr>
          <p:nvPr>
            <p:ph idx="1"/>
          </p:nvPr>
        </p:nvSpPr>
        <p:spPr/>
        <p:txBody>
          <a:bodyPr/>
          <a:lstStyle/>
          <a:p>
            <a:pPr marL="0" indent="0">
              <a:buNone/>
            </a:pPr>
            <a:endParaRPr lang="en-US" dirty="0"/>
          </a:p>
        </p:txBody>
      </p:sp>
      <p:pic>
        <p:nvPicPr>
          <p:cNvPr id="9218" name="Picture 2" descr="Image result for law of universal gravitation formu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804544"/>
            <a:ext cx="5943600"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149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Weight vs Mass</a:t>
            </a:r>
          </a:p>
        </p:txBody>
      </p:sp>
      <p:sp>
        <p:nvSpPr>
          <p:cNvPr id="3" name="Text Placeholder 2"/>
          <p:cNvSpPr>
            <a:spLocks noGrp="1"/>
          </p:cNvSpPr>
          <p:nvPr>
            <p:ph type="body" sz="half" idx="1"/>
          </p:nvPr>
        </p:nvSpPr>
        <p:spPr/>
        <p:txBody>
          <a:bodyPr/>
          <a:lstStyle/>
          <a:p>
            <a:r>
              <a:rPr lang="en-US" dirty="0"/>
              <a:t>Mass</a:t>
            </a:r>
          </a:p>
          <a:p>
            <a:pPr lvl="1"/>
            <a:r>
              <a:rPr lang="en-US" dirty="0"/>
              <a:t>Amount of matter an object has</a:t>
            </a:r>
          </a:p>
          <a:p>
            <a:pPr lvl="1"/>
            <a:r>
              <a:rPr lang="en-US" dirty="0"/>
              <a:t>Measured in g or kg</a:t>
            </a:r>
          </a:p>
          <a:p>
            <a:pPr lvl="2"/>
            <a:endParaRPr lang="en-US" dirty="0"/>
          </a:p>
        </p:txBody>
      </p:sp>
      <p:sp>
        <p:nvSpPr>
          <p:cNvPr id="4" name="Content Placeholder 3"/>
          <p:cNvSpPr>
            <a:spLocks noGrp="1"/>
          </p:cNvSpPr>
          <p:nvPr>
            <p:ph sz="quarter" idx="2"/>
          </p:nvPr>
        </p:nvSpPr>
        <p:spPr>
          <a:xfrm>
            <a:off x="6197600" y="1776369"/>
            <a:ext cx="5384800" cy="4525964"/>
          </a:xfrm>
        </p:spPr>
        <p:txBody>
          <a:bodyPr>
            <a:normAutofit/>
          </a:bodyPr>
          <a:lstStyle/>
          <a:p>
            <a:r>
              <a:rPr lang="en-US" dirty="0"/>
              <a:t>Weight is the gravitational force exerted on an object</a:t>
            </a:r>
          </a:p>
          <a:p>
            <a:pPr lvl="1"/>
            <a:r>
              <a:rPr lang="en-US" dirty="0"/>
              <a:t>W= mg</a:t>
            </a:r>
          </a:p>
          <a:p>
            <a:pPr lvl="1"/>
            <a:r>
              <a:rPr lang="en-US" dirty="0"/>
              <a:t>Weight (gravitational force) = Mass x acceleration due to gravity</a:t>
            </a:r>
          </a:p>
          <a:p>
            <a:pPr lvl="2"/>
            <a:r>
              <a:rPr lang="en-US" dirty="0"/>
              <a:t>Measured in N</a:t>
            </a:r>
          </a:p>
          <a:p>
            <a:pPr lvl="2"/>
            <a:r>
              <a:rPr lang="en-US" dirty="0"/>
              <a:t>G = 9.8 m/s</a:t>
            </a:r>
            <a:r>
              <a:rPr lang="en-US" baseline="30000" dirty="0"/>
              <a:t>2</a:t>
            </a:r>
          </a:p>
          <a:p>
            <a:pPr lvl="2"/>
            <a:endParaRPr lang="en-US" dirty="0"/>
          </a:p>
          <a:p>
            <a:endParaRPr lang="en-US" dirty="0"/>
          </a:p>
        </p:txBody>
      </p:sp>
    </p:spTree>
    <p:extLst>
      <p:ext uri="{BB962C8B-B14F-4D97-AF65-F5344CB8AC3E}">
        <p14:creationId xmlns:p14="http://schemas.microsoft.com/office/powerpoint/2010/main" val="575000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en-US" sz="4000"/>
              <a:t>Why does an object weigh less in space than on Earth?</a:t>
            </a:r>
          </a:p>
        </p:txBody>
      </p:sp>
      <p:sp>
        <p:nvSpPr>
          <p:cNvPr id="17411" name="Rectangle 3"/>
          <p:cNvSpPr>
            <a:spLocks noGrp="1" noChangeArrowheads="1"/>
          </p:cNvSpPr>
          <p:nvPr>
            <p:ph type="body" sz="half" idx="1"/>
          </p:nvPr>
        </p:nvSpPr>
        <p:spPr/>
        <p:txBody>
          <a:bodyPr/>
          <a:lstStyle/>
          <a:p>
            <a:r>
              <a:rPr lang="en-US" altLang="en-US"/>
              <a:t>There is a greater distance between the center of the Earth and an object when it is in space then when it is on the surface of the earth.  The smaller the distance between two objects, the greater the force of attraction.</a:t>
            </a:r>
          </a:p>
        </p:txBody>
      </p:sp>
      <p:pic>
        <p:nvPicPr>
          <p:cNvPr id="17413" name="Picture 5" descr="scaleDM_468x48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72200" y="1787526"/>
            <a:ext cx="4038600" cy="4151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07000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Circular Motion</a:t>
            </a:r>
          </a:p>
        </p:txBody>
      </p:sp>
      <p:sp>
        <p:nvSpPr>
          <p:cNvPr id="3" name="Content Placeholder 2"/>
          <p:cNvSpPr>
            <a:spLocks noGrp="1"/>
          </p:cNvSpPr>
          <p:nvPr>
            <p:ph idx="1"/>
          </p:nvPr>
        </p:nvSpPr>
        <p:spPr/>
        <p:txBody>
          <a:bodyPr/>
          <a:lstStyle/>
          <a:p>
            <a:r>
              <a:rPr lang="en-US" dirty="0"/>
              <a:t>Caused by a force that pulls an object inward</a:t>
            </a:r>
          </a:p>
          <a:p>
            <a:pPr lvl="1"/>
            <a:r>
              <a:rPr lang="en-US" dirty="0"/>
              <a:t>Otherwise it would fly off in a straight direction</a:t>
            </a:r>
          </a:p>
          <a:p>
            <a:pPr lvl="1"/>
            <a:r>
              <a:rPr lang="en-US" dirty="0"/>
              <a:t>Centripetal forces are inward forces for circular motion objects</a:t>
            </a:r>
          </a:p>
          <a:p>
            <a:pPr lvl="2"/>
            <a:r>
              <a:rPr lang="en-US" dirty="0"/>
              <a:t>What causes the centripetal force on the objects shown?</a:t>
            </a:r>
          </a:p>
        </p:txBody>
      </p:sp>
      <p:pic>
        <p:nvPicPr>
          <p:cNvPr id="10242" name="Picture 2" descr="Image result for circular motion examples in real l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936" y="3705108"/>
            <a:ext cx="4762500" cy="307657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Image result for cars going around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6626" y="3552077"/>
            <a:ext cx="4847438" cy="3229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742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398</Words>
  <Application>Microsoft Office PowerPoint</Application>
  <PresentationFormat>Custom</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Gravity</vt:lpstr>
      <vt:lpstr>What is Gravity?</vt:lpstr>
      <vt:lpstr>Gravity is Universal</vt:lpstr>
      <vt:lpstr>Universal Gravitation Equation</vt:lpstr>
      <vt:lpstr>PowerPoint Presentation</vt:lpstr>
      <vt:lpstr>Gravitational Forces Concept Worksheet</vt:lpstr>
      <vt:lpstr>Weight vs Mass</vt:lpstr>
      <vt:lpstr>Why does an object weigh less in space than on Earth?</vt:lpstr>
      <vt:lpstr>Circular Motion</vt:lpstr>
      <vt:lpstr>The Falling Apple</vt:lpstr>
      <vt:lpstr>The Falling Moon?</vt:lpstr>
      <vt:lpstr>PowerPoint Presentation</vt:lpstr>
      <vt:lpstr>What is the centripetal force for this object?</vt:lpstr>
      <vt:lpstr>Projectile Motion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Gravity</dc:title>
  <dc:creator>Melinda</dc:creator>
  <cp:lastModifiedBy>Melinda Freeland</cp:lastModifiedBy>
  <cp:revision>10</cp:revision>
  <dcterms:created xsi:type="dcterms:W3CDTF">2016-10-16T13:35:54Z</dcterms:created>
  <dcterms:modified xsi:type="dcterms:W3CDTF">2016-10-18T17:56:13Z</dcterms:modified>
</cp:coreProperties>
</file>